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8" r:id="rId3"/>
    <p:sldId id="302" r:id="rId4"/>
    <p:sldId id="260" r:id="rId5"/>
    <p:sldId id="300" r:id="rId6"/>
    <p:sldId id="305" r:id="rId7"/>
    <p:sldId id="292" r:id="rId8"/>
    <p:sldId id="261" r:id="rId9"/>
    <p:sldId id="263" r:id="rId10"/>
    <p:sldId id="303" r:id="rId11"/>
    <p:sldId id="304" r:id="rId12"/>
    <p:sldId id="306" r:id="rId13"/>
    <p:sldId id="297" r:id="rId14"/>
    <p:sldId id="308" r:id="rId15"/>
    <p:sldId id="310" r:id="rId16"/>
    <p:sldId id="311" r:id="rId17"/>
    <p:sldId id="329" r:id="rId18"/>
    <p:sldId id="330" r:id="rId19"/>
    <p:sldId id="331" r:id="rId20"/>
    <p:sldId id="333" r:id="rId21"/>
    <p:sldId id="332" r:id="rId22"/>
    <p:sldId id="274" r:id="rId23"/>
    <p:sldId id="389" r:id="rId24"/>
    <p:sldId id="335" r:id="rId25"/>
    <p:sldId id="336" r:id="rId26"/>
    <p:sldId id="337" r:id="rId27"/>
    <p:sldId id="338" r:id="rId28"/>
    <p:sldId id="339" r:id="rId29"/>
    <p:sldId id="340" r:id="rId30"/>
    <p:sldId id="341" r:id="rId31"/>
    <p:sldId id="342" r:id="rId32"/>
    <p:sldId id="390" r:id="rId33"/>
    <p:sldId id="319" r:id="rId34"/>
    <p:sldId id="321" r:id="rId35"/>
    <p:sldId id="323" r:id="rId36"/>
    <p:sldId id="322" r:id="rId37"/>
    <p:sldId id="383" r:id="rId38"/>
    <p:sldId id="384" r:id="rId39"/>
    <p:sldId id="385" r:id="rId40"/>
    <p:sldId id="348" r:id="rId41"/>
    <p:sldId id="391" r:id="rId42"/>
    <p:sldId id="386" r:id="rId43"/>
    <p:sldId id="387" r:id="rId4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29" userDrawn="1">
          <p15:clr>
            <a:srgbClr val="A4A3A4"/>
          </p15:clr>
        </p15:guide>
        <p15:guide id="4" orient="horz" pos="5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8F4"/>
    <a:srgbClr val="C10214"/>
    <a:srgbClr val="EBF2F8"/>
    <a:srgbClr val="507CAC"/>
    <a:srgbClr val="3A7A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5" autoAdjust="0"/>
    <p:restoredTop sz="96301"/>
  </p:normalViewPr>
  <p:slideViewPr>
    <p:cSldViewPr snapToGrid="0" showGuides="1">
      <p:cViewPr varScale="1">
        <p:scale>
          <a:sx n="122" d="100"/>
          <a:sy n="122" d="100"/>
        </p:scale>
        <p:origin x="792" y="200"/>
      </p:cViewPr>
      <p:guideLst>
        <p:guide orient="horz" pos="2160"/>
        <p:guide pos="3840"/>
        <p:guide orient="horz" pos="3929"/>
        <p:guide orient="horz" pos="55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4746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AF70A90-CA7E-49EB-AB17-C37FEDD075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A7711EA-1FBE-4E98-9D43-C2D65C45D0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ABEA4-9216-4FDF-AAE1-D8632908A8EC}" type="datetimeFigureOut">
              <a:rPr lang="de-CH" smtClean="0"/>
              <a:t>15.08.26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2CCD3C8-8930-4E0E-A891-B770724F2B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7798FB5-86BC-42DA-9D05-F96D484814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685DCD-866D-47AE-A236-118539F5337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23227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A90D-FE7E-41AF-B03D-808D82937CB9}" type="datetimeFigureOut">
              <a:rPr lang="de-CH" smtClean="0"/>
              <a:t>15.08.26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5DDFD-030C-4D5A-B33E-3A7E7538D2BE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4149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91EB4-0E6B-47F9-77D6-6B9CDF1CB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8748C5-5C7D-3BDA-6E18-DCACCFC291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086DD6-6F65-682E-0A69-E9C40D1104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66228-7169-738B-69FF-E1505BEA3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30525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18373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79563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2794E-FCAB-5206-FB55-F4F4E44C5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57358C-D60A-101A-6D0A-BFEDB8A03C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F251AF-2A14-D9EF-6E4C-20F6425EB8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1EF07-6245-4CE3-975D-0B4B6CBA13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72124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90131-FB0D-5112-487D-47BD62FCF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12C4FA-8E2B-C680-6D0B-5501782080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72E7B9-1FA9-548E-142A-55147E785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DD8D9-3B7D-9659-24CB-6C01AA571A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519023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DF8E6-AE98-C54B-4569-577BA48A6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2D1541-E8C2-A3A7-C9A7-110E2E77D4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A471BD-F9C9-6762-10B1-3E73C1C4A1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B017D-7D1D-7CE0-495D-30CF93868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091275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F81A1-A277-7D25-ECEE-ECCE0B702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F07ACB-2001-607B-2999-81C44C3A5E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B3F240-4EFA-58DB-A302-84EE84475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F8831-F42F-3F9F-3498-56958BFBD1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47779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F81A1-A277-7D25-ECEE-ECCE0B702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F07ACB-2001-607B-2999-81C44C3A5E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B3F240-4EFA-58DB-A302-84EE84475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F8831-F42F-3F9F-3498-56958BFBD1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07545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F81A1-A277-7D25-ECEE-ECCE0B702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F07ACB-2001-607B-2999-81C44C3A5E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B3F240-4EFA-58DB-A302-84EE84475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F8831-F42F-3F9F-3498-56958BFBD1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698467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F81A1-A277-7D25-ECEE-ECCE0B702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F07ACB-2001-607B-2999-81C44C3A5E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B3F240-4EFA-58DB-A302-84EE84475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F8831-F42F-3F9F-3498-56958BFBD1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28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991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4312A-D0E9-3F16-B724-7587C540D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DC6B55-F70E-BF6E-0A4A-9C75AB394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6FB4AE-3C5D-96F4-F3D2-0F3DEA2A1C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FA89CF-4772-AC1B-E802-BDEFB6CBFD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29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1374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63279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DC398-7825-9562-DB15-54BD23A57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54D07-097B-EE10-9179-02297ACBBF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B26CA3-0976-1BF7-B1DE-CE77CF80B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90D53-66F0-2792-377A-9F4810AD3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30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58188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DC398-7825-9562-DB15-54BD23A57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54D07-097B-EE10-9179-02297ACBBF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B26CA3-0976-1BF7-B1DE-CE77CF80B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90D53-66F0-2792-377A-9F4810AD3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31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253888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37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09635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DC398-7825-9562-DB15-54BD23A57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54D07-097B-EE10-9179-02297ACBBF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B26CA3-0976-1BF7-B1DE-CE77CF80B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90D53-66F0-2792-377A-9F4810AD3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38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959814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BF1AF-5382-507D-505E-6DF41B21D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E26227-F2F6-9ED1-993B-84829564D5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D38D52-E862-741D-E672-C6CB03E5B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CA296-74F6-8935-F832-0878463C1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39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108224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1752B-8349-704F-E97A-79D4074C1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CEE1C4-6247-8F99-4718-B297BF1C48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798CE2-8A6E-A105-1977-8BC8D81FF8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18553D-B8A9-0290-6DFF-A617FA4A3F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40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481381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65363-1883-EAE8-FEC1-1A0318F95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13D337-1CE3-8CEA-4075-E9DFF5DD88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9E82DA-904F-629A-C413-FCFE48F394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BA35C5-D175-C430-9AC5-967BAA5DC3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41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18121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8245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65507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85185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29754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08955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85586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382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EB061823-3F7A-48C8-8477-B410C18AC1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1838" y="1016000"/>
            <a:ext cx="10728325" cy="5256000"/>
          </a:xfrm>
        </p:spPr>
        <p:txBody>
          <a:bodyPr lIns="5580000" tIns="0" rIns="0"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33538"/>
            <a:ext cx="5904000" cy="2772000"/>
          </a:xfrm>
          <a:solidFill>
            <a:schemeClr val="accent1"/>
          </a:solidFill>
        </p:spPr>
        <p:txBody>
          <a:bodyPr lIns="1080000" tIns="252000" anchor="t" anchorCtr="0"/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CH" noProof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EE7317F-7892-4B0F-BA41-44765BB93F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C3C296D1-2CD0-479F-A866-6EC741D229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>
              <a:buNone/>
              <a:defRPr sz="700"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E41BE31-9613-4103-99FF-7DCFF643B3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8516" y="3860495"/>
            <a:ext cx="4680000" cy="1008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DEB298C-798E-4D73-9DD6-F896C06530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6449" y="316800"/>
            <a:ext cx="1800000" cy="3600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50" baseline="0"/>
            </a:lvl1pPr>
            <a:lvl2pPr>
              <a:defRPr sz="1150"/>
            </a:lvl2pPr>
            <a:lvl3pPr>
              <a:defRPr sz="1150"/>
            </a:lvl3pPr>
            <a:lvl4pPr>
              <a:defRPr sz="1150"/>
            </a:lvl4pPr>
            <a:lvl5pPr>
              <a:defRPr sz="1150"/>
            </a:lvl5pPr>
          </a:lstStyle>
          <a:p>
            <a:pPr lvl="0"/>
            <a:r>
              <a:rPr lang="de-DE" dirty="0"/>
              <a:t>Organisational </a:t>
            </a:r>
            <a:r>
              <a:rPr lang="de-DE" dirty="0" err="1"/>
              <a:t>unit</a:t>
            </a:r>
            <a:r>
              <a:rPr lang="de-DE" dirty="0"/>
              <a:t> verbal</a:t>
            </a:r>
            <a:br>
              <a:rPr lang="de-DE" dirty="0"/>
            </a:b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on 2 </a:t>
            </a:r>
            <a:r>
              <a:rPr lang="de-DE" dirty="0" err="1"/>
              <a:t>lines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3381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3A7A45"/>
          </p15:clr>
        </p15:guide>
        <p15:guide id="3" orient="horz" pos="640" userDrawn="1">
          <p15:clr>
            <a:srgbClr val="3A7A45"/>
          </p15:clr>
        </p15:guide>
        <p15:guide id="4" orient="horz" pos="3952" userDrawn="1">
          <p15:clr>
            <a:srgbClr val="3A7A45"/>
          </p15:clr>
        </p15:guide>
        <p15:guide id="5" pos="6108" userDrawn="1">
          <p15:clr>
            <a:srgbClr val="3A7A45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4FAFB-9A3F-CB42-98F4-2A0B78DDA10F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05941150-30DE-48F5-9038-0E82CD18D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7" y="1412874"/>
            <a:ext cx="10728000" cy="4860000"/>
          </a:xfrm>
        </p:spPr>
        <p:txBody>
          <a:bodyPr tIns="162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943852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082E-2688-DD48-A1FC-CD438993620B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05941150-30DE-48F5-9038-0E82CD18D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7" y="260350"/>
            <a:ext cx="10728000" cy="6012524"/>
          </a:xfrm>
        </p:spPr>
        <p:txBody>
          <a:bodyPr tIns="216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842048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zwei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163" y="1412875"/>
            <a:ext cx="5256000" cy="48600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7E763-89C6-FB49-8D49-0B1DEDDADCDD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21A3BAE-B19D-4390-B4A5-2C8A2CC87C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8" y="1412875"/>
            <a:ext cx="5040000" cy="4860000"/>
          </a:xfrm>
        </p:spPr>
        <p:txBody>
          <a:bodyPr tIns="162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3996394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2" userDrawn="1">
          <p15:clr>
            <a:srgbClr val="3A7A45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6" y="5121800"/>
            <a:ext cx="5255999" cy="11520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9530-D986-7840-B552-EEA7B795CD84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noProof="0"/>
              <a:t>4th Stage Review Meeting</a:t>
            </a:r>
            <a:endParaRPr lang="de-CH" noProof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21A3BAE-B19D-4390-B4A5-2C8A2CC87C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8" y="1412875"/>
            <a:ext cx="5256000" cy="3420000"/>
          </a:xfrm>
        </p:spPr>
        <p:txBody>
          <a:bodyPr tIns="90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9" name="Bildplatzhalter 10">
            <a:extLst>
              <a:ext uri="{FF2B5EF4-FFF2-40B4-BE49-F238E27FC236}">
                <a16:creationId xmlns:a16="http://schemas.microsoft.com/office/drawing/2014/main" id="{1AAB6914-2518-430D-BF4C-14EA51B614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4162" y="1412875"/>
            <a:ext cx="5256000" cy="3420000"/>
          </a:xfrm>
        </p:spPr>
        <p:txBody>
          <a:bodyPr tIns="90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5092EEFB-079B-4C38-A665-E52B9837601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04162" y="5121800"/>
            <a:ext cx="5256001" cy="11520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1085750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2" userDrawn="1">
          <p15:clr>
            <a:srgbClr val="3A7A45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6" y="4166439"/>
            <a:ext cx="10728327" cy="2124401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AC58-F677-1C4B-92B0-9408658F1386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21A3BAE-B19D-4390-B4A5-2C8A2CC87C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8" y="1412875"/>
            <a:ext cx="3420000" cy="2484000"/>
          </a:xfrm>
        </p:spPr>
        <p:txBody>
          <a:bodyPr tIns="36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36793346-BF6B-42A8-ADE0-3AA3DC3B239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40162" y="1414800"/>
            <a:ext cx="3420000" cy="2484000"/>
          </a:xfrm>
        </p:spPr>
        <p:txBody>
          <a:bodyPr tIns="36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14" name="Bildplatzhalter 10">
            <a:extLst>
              <a:ext uri="{FF2B5EF4-FFF2-40B4-BE49-F238E27FC236}">
                <a16:creationId xmlns:a16="http://schemas.microsoft.com/office/drawing/2014/main" id="{FE637F68-618E-43EB-B240-4BFA26852FC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85999" y="1414800"/>
            <a:ext cx="3420000" cy="2484000"/>
          </a:xfrm>
        </p:spPr>
        <p:txBody>
          <a:bodyPr tIns="36000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252988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2">
          <p15:clr>
            <a:srgbClr val="3A7A45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7" y="1412875"/>
            <a:ext cx="10728325" cy="396000"/>
          </a:xfrm>
        </p:spPr>
        <p:txBody>
          <a:bodyPr/>
          <a:lstStyle>
            <a:lvl1pPr marL="0" indent="0">
              <a:buNone/>
              <a:defRPr b="1"/>
            </a:lvl1pPr>
            <a:lvl2pPr marL="266700" indent="0">
              <a:buNone/>
              <a:defRPr b="1"/>
            </a:lvl2pPr>
            <a:lvl3pPr marL="538163" indent="0">
              <a:buNone/>
              <a:defRPr b="1"/>
            </a:lvl3pPr>
            <a:lvl4pPr marL="804862" indent="0">
              <a:buNone/>
              <a:defRPr b="1"/>
            </a:lvl4pPr>
            <a:lvl5pPr marL="1076325" indent="0">
              <a:buNone/>
              <a:defRPr b="1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E4FC-2393-9D43-BD76-5052EA44EFE1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9" name="Tabellenplatzhalter 8">
            <a:extLst>
              <a:ext uri="{FF2B5EF4-FFF2-40B4-BE49-F238E27FC236}">
                <a16:creationId xmlns:a16="http://schemas.microsoft.com/office/drawing/2014/main" id="{A1D947E6-CC00-458E-BDE1-B0877E30333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731838" y="2061398"/>
            <a:ext cx="10728325" cy="4212401"/>
          </a:xfrm>
        </p:spPr>
        <p:txBody>
          <a:bodyPr tIns="1260000"/>
          <a:lstStyle>
            <a:lvl1pPr marL="0" indent="0" algn="ctr">
              <a:spcBef>
                <a:spcPts val="0"/>
              </a:spcBef>
              <a:buNone/>
              <a:defRPr sz="1400"/>
            </a:lvl1pPr>
          </a:lstStyle>
          <a:p>
            <a:r>
              <a:rPr lang="en-US" noProof="0"/>
              <a:t>Click icon to add table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928661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2" userDrawn="1">
          <p15:clr>
            <a:srgbClr val="3A7A45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394B20FF-3667-40DF-92A1-C6CF3BBCA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7" y="2135492"/>
            <a:ext cx="10728325" cy="3960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540000" indent="0">
              <a:buNone/>
              <a:defRPr>
                <a:solidFill>
                  <a:schemeClr val="bg1"/>
                </a:solidFill>
              </a:defRPr>
            </a:lvl3pPr>
            <a:lvl4pPr marL="808537" indent="0">
              <a:buNone/>
              <a:defRPr>
                <a:solidFill>
                  <a:schemeClr val="bg1"/>
                </a:solidFill>
              </a:defRPr>
            </a:lvl4pPr>
            <a:lvl5pPr marL="10800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Bildplatzhalter 8">
            <a:extLst>
              <a:ext uri="{FF2B5EF4-FFF2-40B4-BE49-F238E27FC236}">
                <a16:creationId xmlns:a16="http://schemas.microsoft.com/office/drawing/2014/main" id="{794484F1-3B7F-46CE-AD0B-2310A557A9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F900572E-A73E-42BE-96FA-38ADC4E79F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6703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98">
          <p15:clr>
            <a:srgbClr val="3A7A45"/>
          </p15:clr>
        </p15:guide>
        <p15:guide id="3" orient="horz" pos="640">
          <p15:clr>
            <a:srgbClr val="3A7A45"/>
          </p15:clr>
        </p15:guide>
        <p15:guide id="4" orient="horz" pos="3952">
          <p15:clr>
            <a:srgbClr val="3A7A45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8A01615F-450E-43D0-B554-DA3FBD48DF3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1838" y="1016000"/>
            <a:ext cx="10728325" cy="5256000"/>
          </a:xfrm>
        </p:spPr>
        <p:txBody>
          <a:bodyPr lIns="0" tIns="0" rIns="5580000"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4000" y="2957494"/>
            <a:ext cx="5688000" cy="2268000"/>
          </a:xfrm>
          <a:solidFill>
            <a:schemeClr val="accent2"/>
          </a:solidFill>
        </p:spPr>
        <p:txBody>
          <a:bodyPr lIns="324000" tIns="252000" anchor="t" anchorCtr="0"/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CH" noProof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EE7317F-7892-4B0F-BA41-44765BB93F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003A487C-8977-4264-A8A1-D6C1DB6046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45210" y="4639666"/>
            <a:ext cx="4320000" cy="468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Bildplatzhalter 8">
            <a:extLst>
              <a:ext uri="{FF2B5EF4-FFF2-40B4-BE49-F238E27FC236}">
                <a16:creationId xmlns:a16="http://schemas.microsoft.com/office/drawing/2014/main" id="{E91D3734-CD8F-4F94-A813-570EF31C47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>
              <a:buNone/>
              <a:defRPr sz="700"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547D2927-4A99-4714-8EBA-F773EAA26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6449" y="316800"/>
            <a:ext cx="1800000" cy="3600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50"/>
            </a:lvl1pPr>
            <a:lvl2pPr>
              <a:defRPr sz="1150"/>
            </a:lvl2pPr>
            <a:lvl3pPr>
              <a:defRPr sz="1150"/>
            </a:lvl3pPr>
            <a:lvl4pPr>
              <a:defRPr sz="1150"/>
            </a:lvl4pPr>
            <a:lvl5pPr>
              <a:defRPr sz="1150"/>
            </a:lvl5pPr>
          </a:lstStyle>
          <a:p>
            <a:pPr lvl="0"/>
            <a:r>
              <a:rPr lang="de-DE" dirty="0"/>
              <a:t>Organisational </a:t>
            </a:r>
            <a:r>
              <a:rPr lang="de-DE" dirty="0" err="1"/>
              <a:t>unit</a:t>
            </a:r>
            <a:r>
              <a:rPr lang="de-DE" dirty="0"/>
              <a:t> verbal</a:t>
            </a:r>
            <a:br>
              <a:rPr lang="de-DE" dirty="0"/>
            </a:b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on 2 </a:t>
            </a:r>
            <a:r>
              <a:rPr lang="de-DE" dirty="0" err="1"/>
              <a:t>lines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241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40">
          <p15:clr>
            <a:srgbClr val="3A7A45"/>
          </p15:clr>
        </p15:guide>
        <p15:guide id="4" orient="horz" pos="3952">
          <p15:clr>
            <a:srgbClr val="3A7A45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2D94F76-218E-49F2-87F8-05982912ED18}"/>
              </a:ext>
            </a:extLst>
          </p:cNvPr>
          <p:cNvSpPr/>
          <p:nvPr userDrawn="1"/>
        </p:nvSpPr>
        <p:spPr>
          <a:xfrm>
            <a:off x="731838" y="1016000"/>
            <a:ext cx="10728325" cy="5257800"/>
          </a:xfrm>
          <a:prstGeom prst="rect">
            <a:avLst/>
          </a:prstGeom>
          <a:solidFill>
            <a:srgbClr val="485A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940405"/>
            <a:ext cx="10188000" cy="3420000"/>
          </a:xfrm>
          <a:solidFill>
            <a:srgbClr val="72791C"/>
          </a:solidFill>
          <a:ln>
            <a:noFill/>
          </a:ln>
        </p:spPr>
        <p:txBody>
          <a:bodyPr lIns="1080000" tIns="252000" anchor="t" anchorCtr="0"/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CH" noProof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EE7317F-7892-4B0F-BA41-44765BB93F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0503E57F-F89F-431B-8D38-7CC97B7C20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8516" y="4217884"/>
            <a:ext cx="8640000" cy="1008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Bildplatzhalter 8">
            <a:extLst>
              <a:ext uri="{FF2B5EF4-FFF2-40B4-BE49-F238E27FC236}">
                <a16:creationId xmlns:a16="http://schemas.microsoft.com/office/drawing/2014/main" id="{1BEB6197-C509-4752-B57E-CEE955F5D92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>
              <a:buNone/>
              <a:defRPr sz="700"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DF7DEC-21BD-45CA-9E91-B9F58A69F6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6449" y="316800"/>
            <a:ext cx="1800000" cy="3600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50"/>
            </a:lvl1pPr>
            <a:lvl2pPr>
              <a:defRPr sz="1150"/>
            </a:lvl2pPr>
            <a:lvl3pPr>
              <a:defRPr sz="1150"/>
            </a:lvl3pPr>
            <a:lvl4pPr>
              <a:defRPr sz="1150"/>
            </a:lvl4pPr>
            <a:lvl5pPr>
              <a:defRPr sz="1150"/>
            </a:lvl5pPr>
          </a:lstStyle>
          <a:p>
            <a:pPr lvl="0"/>
            <a:r>
              <a:rPr lang="de-DE" dirty="0"/>
              <a:t>Organisational </a:t>
            </a:r>
            <a:r>
              <a:rPr lang="de-DE" dirty="0" err="1"/>
              <a:t>unit</a:t>
            </a:r>
            <a:r>
              <a:rPr lang="de-DE" dirty="0"/>
              <a:t> verbal</a:t>
            </a:r>
            <a:br>
              <a:rPr lang="de-DE" dirty="0"/>
            </a:b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on 2 </a:t>
            </a:r>
            <a:r>
              <a:rPr lang="de-DE" dirty="0" err="1"/>
              <a:t>lines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4069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40">
          <p15:clr>
            <a:srgbClr val="3A7A45"/>
          </p15:clr>
        </p15:guide>
        <p15:guide id="4" orient="horz" pos="3952">
          <p15:clr>
            <a:srgbClr val="3A7A45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7" y="1016000"/>
            <a:ext cx="10728326" cy="5256000"/>
          </a:xfrm>
          <a:solidFill>
            <a:schemeClr val="accent2"/>
          </a:solidFill>
          <a:ln>
            <a:noFill/>
          </a:ln>
        </p:spPr>
        <p:txBody>
          <a:bodyPr lIns="324000" tIns="1152000" anchor="t" anchorCtr="0"/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CH" noProof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EE7317F-7892-4B0F-BA41-44765BB93F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FCAD79B-EF47-46A0-9575-229F3DAA72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8515" y="5122625"/>
            <a:ext cx="10044000" cy="1008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Bildplatzhalter 8">
            <a:extLst>
              <a:ext uri="{FF2B5EF4-FFF2-40B4-BE49-F238E27FC236}">
                <a16:creationId xmlns:a16="http://schemas.microsoft.com/office/drawing/2014/main" id="{72236FC6-C8FF-43C1-86B9-BF11234592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>
              <a:buNone/>
              <a:defRPr sz="700"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789A3267-E086-4EC3-A0BB-F8ECD01A5C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6449" y="316800"/>
            <a:ext cx="1800000" cy="3600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50"/>
            </a:lvl1pPr>
            <a:lvl2pPr>
              <a:defRPr sz="1150"/>
            </a:lvl2pPr>
            <a:lvl3pPr>
              <a:defRPr sz="1150"/>
            </a:lvl3pPr>
            <a:lvl4pPr>
              <a:defRPr sz="1150"/>
            </a:lvl4pPr>
            <a:lvl5pPr>
              <a:defRPr sz="1150"/>
            </a:lvl5pPr>
          </a:lstStyle>
          <a:p>
            <a:pPr lvl="0"/>
            <a:r>
              <a:rPr lang="de-DE" dirty="0"/>
              <a:t>Organisational </a:t>
            </a:r>
            <a:r>
              <a:rPr lang="de-DE" dirty="0" err="1"/>
              <a:t>unit</a:t>
            </a:r>
            <a:r>
              <a:rPr lang="de-DE" dirty="0"/>
              <a:t> verbal</a:t>
            </a:r>
            <a:br>
              <a:rPr lang="de-DE" dirty="0"/>
            </a:b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on 2 </a:t>
            </a:r>
            <a:r>
              <a:rPr lang="de-DE" dirty="0" err="1"/>
              <a:t>lines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2532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40">
          <p15:clr>
            <a:srgbClr val="3A7A45"/>
          </p15:clr>
        </p15:guide>
        <p15:guide id="4" orient="horz" pos="3952">
          <p15:clr>
            <a:srgbClr val="3A7A45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4 – Uni Zür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EB061823-3F7A-48C8-8477-B410C18AC1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1838" y="1016000"/>
            <a:ext cx="10728325" cy="5256000"/>
          </a:xfrm>
        </p:spPr>
        <p:txBody>
          <a:bodyPr lIns="5580000" tIns="0" rIns="0" anchor="ctr" anchorCtr="0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33538"/>
            <a:ext cx="5904000" cy="2772000"/>
          </a:xfrm>
          <a:solidFill>
            <a:srgbClr val="3A7A45"/>
          </a:solidFill>
        </p:spPr>
        <p:txBody>
          <a:bodyPr lIns="1080000" tIns="252000" anchor="t" anchorCtr="0"/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CH" noProof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93E2EDD-B19F-478D-BB03-AD55EC1E86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7672" y="228020"/>
            <a:ext cx="3679200" cy="552508"/>
          </a:xfrm>
          <a:prstGeom prst="rect">
            <a:avLst/>
          </a:prstGeom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D364BCB8-820F-4C3A-BA37-7048A4C8D4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8516" y="3860495"/>
            <a:ext cx="4680000" cy="1008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" name="Bildplatzhalter 8">
            <a:extLst>
              <a:ext uri="{FF2B5EF4-FFF2-40B4-BE49-F238E27FC236}">
                <a16:creationId xmlns:a16="http://schemas.microsoft.com/office/drawing/2014/main" id="{A73913C2-8DFE-4F15-B2DB-2A6D5C2670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>
              <a:buNone/>
              <a:defRPr sz="700"/>
            </a:lvl1pPr>
          </a:lstStyle>
          <a:p>
            <a:r>
              <a:rPr lang="en-US" noProof="0"/>
              <a:t>Click icon to add picture</a:t>
            </a:r>
            <a:endParaRPr lang="de-CH" noProof="0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791A1AD7-DB7D-4C75-BEFB-EB6D34D3B2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6449" y="316800"/>
            <a:ext cx="1800000" cy="3600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50"/>
            </a:lvl1pPr>
            <a:lvl2pPr>
              <a:defRPr sz="1150"/>
            </a:lvl2pPr>
            <a:lvl3pPr>
              <a:defRPr sz="1150"/>
            </a:lvl3pPr>
            <a:lvl4pPr>
              <a:defRPr sz="1150"/>
            </a:lvl4pPr>
            <a:lvl5pPr>
              <a:defRPr sz="1150"/>
            </a:lvl5pPr>
          </a:lstStyle>
          <a:p>
            <a:pPr lvl="0"/>
            <a:r>
              <a:rPr lang="de-DE" dirty="0"/>
              <a:t>Organisational </a:t>
            </a:r>
            <a:r>
              <a:rPr lang="de-DE" dirty="0" err="1"/>
              <a:t>unit</a:t>
            </a:r>
            <a:r>
              <a:rPr lang="de-DE" dirty="0"/>
              <a:t> verbal</a:t>
            </a:r>
            <a:br>
              <a:rPr lang="de-DE" dirty="0"/>
            </a:b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on 2 </a:t>
            </a:r>
            <a:r>
              <a:rPr lang="de-DE" dirty="0" err="1"/>
              <a:t>lines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9257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40">
          <p15:clr>
            <a:srgbClr val="3A7A45"/>
          </p15:clr>
        </p15:guide>
        <p15:guide id="4" orient="horz" pos="3952">
          <p15:clr>
            <a:srgbClr val="3A7A45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39750" indent="-539750">
              <a:buFont typeface="+mj-lt"/>
              <a:buAutoNum type="arabicPeriod"/>
              <a:defRPr/>
            </a:lvl1pPr>
            <a:lvl2pPr marL="1079500" indent="-539750">
              <a:buFont typeface="+mj-lt"/>
              <a:buAutoNum type="arabicPeriod"/>
              <a:defRPr/>
            </a:lvl2pPr>
            <a:lvl3pPr marL="1612900" indent="-533400">
              <a:buFont typeface="+mj-lt"/>
              <a:buAutoNum type="arabicPeriod"/>
              <a:defRPr/>
            </a:lvl3pPr>
            <a:lvl4pPr marL="2152650" indent="-539750">
              <a:buFont typeface="+mj-lt"/>
              <a:buAutoNum type="arabicPeriod"/>
              <a:defRPr/>
            </a:lvl4pPr>
            <a:lvl5pPr marL="2692400" indent="-539750">
              <a:buFont typeface="+mj-lt"/>
              <a:buAutoNum type="arabicPeriod"/>
              <a:defRPr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A57B-CC44-BA42-A89B-67E9F7278D2E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99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B739-3DAC-C741-B006-8A895B4733A5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5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ss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7" y="1412875"/>
            <a:ext cx="10728325" cy="39600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F0F3E-868E-934C-8361-A4CA48D3F1C9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‹#›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2F6D94FA-21C6-4AE0-AA4F-3A077810ED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6" y="5570135"/>
            <a:ext cx="5364164" cy="721233"/>
          </a:xfrm>
        </p:spPr>
        <p:txBody>
          <a:bodyPr anchor="b" anchorCtr="0"/>
          <a:lstStyle>
            <a:lvl1pPr marL="179388" indent="-179388">
              <a:spcBef>
                <a:spcPts val="0"/>
              </a:spcBef>
              <a:buFont typeface="+mj-lt"/>
              <a:buAutoNum type="arabicPeriod"/>
              <a:defRPr sz="800"/>
            </a:lvl1pPr>
            <a:lvl2pPr marL="266700" indent="0">
              <a:buNone/>
              <a:defRPr sz="800"/>
            </a:lvl2pPr>
            <a:lvl3pPr marL="538163" indent="0">
              <a:buNone/>
              <a:defRPr sz="800"/>
            </a:lvl3pPr>
            <a:lvl4pPr marL="804862" indent="0">
              <a:buNone/>
              <a:defRPr sz="800"/>
            </a:lvl4pPr>
            <a:lvl5pPr marL="1076325" indent="0">
              <a:buNone/>
              <a:defRPr sz="8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00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224781"/>
            <a:ext cx="10728325" cy="1260000"/>
          </a:xfrm>
        </p:spPr>
        <p:txBody>
          <a:bodyPr/>
          <a:lstStyle>
            <a:lvl1pPr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DD9F38-DB17-764F-BDD8-60C21D0B8052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CA52AF-F19D-405C-AD5F-7D94B96A5CC3}" type="slidenum">
              <a:rPr lang="de-CH" noProof="0" smtClean="0"/>
              <a:pPr/>
              <a:t>‹#›</a:t>
            </a:fld>
            <a:endParaRPr lang="de-CH" noProof="0"/>
          </a:p>
        </p:txBody>
      </p:sp>
      <p:grpSp>
        <p:nvGrpSpPr>
          <p:cNvPr id="10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GrpSpPr/>
          <p:nvPr/>
        </p:nvGrpSpPr>
        <p:grpSpPr>
          <a:xfrm>
            <a:off x="731837" y="6507088"/>
            <a:ext cx="984462" cy="162000"/>
            <a:chOff x="731837" y="6507088"/>
            <a:chExt cx="984462" cy="162000"/>
          </a:xfrm>
          <a:solidFill>
            <a:schemeClr val="bg1"/>
          </a:solidFill>
        </p:grpSpPr>
        <p:grpSp>
          <p:nvGrpSpPr>
            <p:cNvPr id="12" name="Grafik 6">
              <a:extLst>
                <a:ext uri="{FF2B5EF4-FFF2-40B4-BE49-F238E27FC236}">
                  <a16:creationId xmlns:a16="http://schemas.microsoft.com/office/drawing/2014/main" id="{7F7C476A-2849-4D68-9FA2-3A5CFC13C833}"/>
                </a:ext>
              </a:extLst>
            </p:cNvPr>
            <p:cNvGrpSpPr/>
            <p:nvPr/>
          </p:nvGrpSpPr>
          <p:grpSpPr>
            <a:xfrm>
              <a:off x="1266489" y="6555186"/>
              <a:ext cx="197463" cy="110963"/>
              <a:chOff x="1266489" y="6555186"/>
              <a:chExt cx="197463" cy="110963"/>
            </a:xfrm>
            <a:grpFill/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BB0752-F87C-44D9-A9A5-97AF1DEDA1AE}"/>
                  </a:ext>
                </a:extLst>
              </p:cNvPr>
              <p:cNvSpPr/>
              <p:nvPr/>
            </p:nvSpPr>
            <p:spPr>
              <a:xfrm>
                <a:off x="1266489" y="6556934"/>
                <a:ext cx="95902" cy="109216"/>
              </a:xfrm>
              <a:custGeom>
                <a:avLst/>
                <a:gdLst>
                  <a:gd name="connsiteX0" fmla="*/ 66742 w 95902"/>
                  <a:gd name="connsiteY0" fmla="*/ 65797 h 109216"/>
                  <a:gd name="connsiteX1" fmla="*/ 35339 w 95902"/>
                  <a:gd name="connsiteY1" fmla="*/ 95082 h 109216"/>
                  <a:gd name="connsiteX2" fmla="*/ 15953 w 95902"/>
                  <a:gd name="connsiteY2" fmla="*/ 79537 h 109216"/>
                  <a:gd name="connsiteX3" fmla="*/ 15899 w 95902"/>
                  <a:gd name="connsiteY3" fmla="*/ 76265 h 109216"/>
                  <a:gd name="connsiteX4" fmla="*/ 16896 w 95902"/>
                  <a:gd name="connsiteY4" fmla="*/ 66295 h 109216"/>
                  <a:gd name="connsiteX5" fmla="*/ 30230 w 95902"/>
                  <a:gd name="connsiteY5" fmla="*/ 0 h 109216"/>
                  <a:gd name="connsiteX6" fmla="*/ 30230 w 95902"/>
                  <a:gd name="connsiteY6" fmla="*/ 0 h 109216"/>
                  <a:gd name="connsiteX7" fmla="*/ 14528 w 95902"/>
                  <a:gd name="connsiteY7" fmla="*/ 0 h 109216"/>
                  <a:gd name="connsiteX8" fmla="*/ 1194 w 95902"/>
                  <a:gd name="connsiteY8" fmla="*/ 67791 h 109216"/>
                  <a:gd name="connsiteX9" fmla="*/ 1194 w 95902"/>
                  <a:gd name="connsiteY9" fmla="*/ 68788 h 109216"/>
                  <a:gd name="connsiteX10" fmla="*/ 73 w 95902"/>
                  <a:gd name="connsiteY10" fmla="*/ 78508 h 109216"/>
                  <a:gd name="connsiteX11" fmla="*/ 26638 w 95902"/>
                  <a:gd name="connsiteY11" fmla="*/ 109122 h 109216"/>
                  <a:gd name="connsiteX12" fmla="*/ 29980 w 95902"/>
                  <a:gd name="connsiteY12" fmla="*/ 109163 h 109216"/>
                  <a:gd name="connsiteX13" fmla="*/ 61384 w 95902"/>
                  <a:gd name="connsiteY13" fmla="*/ 96702 h 109216"/>
                  <a:gd name="connsiteX14" fmla="*/ 59265 w 95902"/>
                  <a:gd name="connsiteY14" fmla="*/ 107917 h 109216"/>
                  <a:gd name="connsiteX15" fmla="*/ 59265 w 95902"/>
                  <a:gd name="connsiteY15" fmla="*/ 107917 h 109216"/>
                  <a:gd name="connsiteX16" fmla="*/ 74842 w 95902"/>
                  <a:gd name="connsiteY16" fmla="*/ 107917 h 109216"/>
                  <a:gd name="connsiteX17" fmla="*/ 95902 w 95902"/>
                  <a:gd name="connsiteY17" fmla="*/ 0 h 109216"/>
                  <a:gd name="connsiteX18" fmla="*/ 95902 w 95902"/>
                  <a:gd name="connsiteY18" fmla="*/ 0 h 109216"/>
                  <a:gd name="connsiteX19" fmla="*/ 79951 w 95902"/>
                  <a:gd name="connsiteY19" fmla="*/ 0 h 10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5902" h="109216">
                    <a:moveTo>
                      <a:pt x="66742" y="65797"/>
                    </a:moveTo>
                    <a:cubicBezTo>
                      <a:pt x="65228" y="82115"/>
                      <a:pt x="51723" y="94709"/>
                      <a:pt x="35339" y="95082"/>
                    </a:cubicBezTo>
                    <a:cubicBezTo>
                      <a:pt x="25692" y="96142"/>
                      <a:pt x="17013" y="89183"/>
                      <a:pt x="15953" y="79537"/>
                    </a:cubicBezTo>
                    <a:cubicBezTo>
                      <a:pt x="15833" y="78450"/>
                      <a:pt x="15814" y="77355"/>
                      <a:pt x="15899" y="76265"/>
                    </a:cubicBezTo>
                    <a:cubicBezTo>
                      <a:pt x="15976" y="72921"/>
                      <a:pt x="16309" y="69588"/>
                      <a:pt x="16896" y="66295"/>
                    </a:cubicBezTo>
                    <a:lnTo>
                      <a:pt x="30230" y="0"/>
                    </a:lnTo>
                    <a:lnTo>
                      <a:pt x="30230" y="0"/>
                    </a:lnTo>
                    <a:lnTo>
                      <a:pt x="14528" y="0"/>
                    </a:lnTo>
                    <a:lnTo>
                      <a:pt x="1194" y="67791"/>
                    </a:lnTo>
                    <a:lnTo>
                      <a:pt x="1194" y="68788"/>
                    </a:lnTo>
                    <a:cubicBezTo>
                      <a:pt x="472" y="71978"/>
                      <a:pt x="95" y="75237"/>
                      <a:pt x="73" y="78508"/>
                    </a:cubicBezTo>
                    <a:cubicBezTo>
                      <a:pt x="-1045" y="94298"/>
                      <a:pt x="10848" y="108004"/>
                      <a:pt x="26638" y="109122"/>
                    </a:cubicBezTo>
                    <a:cubicBezTo>
                      <a:pt x="27751" y="109200"/>
                      <a:pt x="28866" y="109214"/>
                      <a:pt x="29980" y="109163"/>
                    </a:cubicBezTo>
                    <a:cubicBezTo>
                      <a:pt x="41760" y="109765"/>
                      <a:pt x="53221" y="105218"/>
                      <a:pt x="61384" y="96702"/>
                    </a:cubicBezTo>
                    <a:lnTo>
                      <a:pt x="59265" y="107917"/>
                    </a:lnTo>
                    <a:lnTo>
                      <a:pt x="59265" y="107917"/>
                    </a:lnTo>
                    <a:lnTo>
                      <a:pt x="74842" y="107917"/>
                    </a:lnTo>
                    <a:lnTo>
                      <a:pt x="95902" y="0"/>
                    </a:lnTo>
                    <a:lnTo>
                      <a:pt x="95902" y="0"/>
                    </a:lnTo>
                    <a:lnTo>
                      <a:pt x="79951" y="0"/>
                    </a:lnTo>
                    <a:close/>
                  </a:path>
                </a:pathLst>
              </a:custGeom>
              <a:grpFill/>
              <a:ln w="12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CH" noProof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ED44DE23-7081-4AC9-BF06-502BEC71C004}"/>
                  </a:ext>
                </a:extLst>
              </p:cNvPr>
              <p:cNvSpPr/>
              <p:nvPr/>
            </p:nvSpPr>
            <p:spPr>
              <a:xfrm>
                <a:off x="1376472" y="6555186"/>
                <a:ext cx="87480" cy="109664"/>
              </a:xfrm>
              <a:custGeom>
                <a:avLst/>
                <a:gdLst>
                  <a:gd name="connsiteX0" fmla="*/ 64302 w 87480"/>
                  <a:gd name="connsiteY0" fmla="*/ 3 h 109664"/>
                  <a:gd name="connsiteX1" fmla="*/ 34518 w 87480"/>
                  <a:gd name="connsiteY1" fmla="*/ 14209 h 109664"/>
                  <a:gd name="connsiteX2" fmla="*/ 36886 w 87480"/>
                  <a:gd name="connsiteY2" fmla="*/ 1747 h 109664"/>
                  <a:gd name="connsiteX3" fmla="*/ 36886 w 87480"/>
                  <a:gd name="connsiteY3" fmla="*/ 1747 h 109664"/>
                  <a:gd name="connsiteX4" fmla="*/ 21434 w 87480"/>
                  <a:gd name="connsiteY4" fmla="*/ 1747 h 109664"/>
                  <a:gd name="connsiteX5" fmla="*/ 0 w 87480"/>
                  <a:gd name="connsiteY5" fmla="*/ 109664 h 109664"/>
                  <a:gd name="connsiteX6" fmla="*/ 0 w 87480"/>
                  <a:gd name="connsiteY6" fmla="*/ 109664 h 109664"/>
                  <a:gd name="connsiteX7" fmla="*/ 15826 w 87480"/>
                  <a:gd name="connsiteY7" fmla="*/ 109664 h 109664"/>
                  <a:gd name="connsiteX8" fmla="*/ 28288 w 87480"/>
                  <a:gd name="connsiteY8" fmla="*/ 43493 h 109664"/>
                  <a:gd name="connsiteX9" fmla="*/ 59940 w 87480"/>
                  <a:gd name="connsiteY9" fmla="*/ 14209 h 109664"/>
                  <a:gd name="connsiteX10" fmla="*/ 75019 w 87480"/>
                  <a:gd name="connsiteY10" fmla="*/ 21810 h 109664"/>
                  <a:gd name="connsiteX11" fmla="*/ 75019 w 87480"/>
                  <a:gd name="connsiteY11" fmla="*/ 21810 h 109664"/>
                  <a:gd name="connsiteX12" fmla="*/ 87480 w 87480"/>
                  <a:gd name="connsiteY12" fmla="*/ 10346 h 109664"/>
                  <a:gd name="connsiteX13" fmla="*/ 87480 w 87480"/>
                  <a:gd name="connsiteY13" fmla="*/ 10346 h 109664"/>
                  <a:gd name="connsiteX14" fmla="*/ 63928 w 87480"/>
                  <a:gd name="connsiteY14" fmla="*/ 252 h 109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7480" h="109664">
                    <a:moveTo>
                      <a:pt x="64302" y="3"/>
                    </a:moveTo>
                    <a:cubicBezTo>
                      <a:pt x="52709" y="-136"/>
                      <a:pt x="41706" y="5111"/>
                      <a:pt x="34518" y="14209"/>
                    </a:cubicBezTo>
                    <a:lnTo>
                      <a:pt x="36886" y="1747"/>
                    </a:lnTo>
                    <a:lnTo>
                      <a:pt x="36886" y="1747"/>
                    </a:lnTo>
                    <a:lnTo>
                      <a:pt x="21434" y="1747"/>
                    </a:lnTo>
                    <a:lnTo>
                      <a:pt x="0" y="109664"/>
                    </a:lnTo>
                    <a:lnTo>
                      <a:pt x="0" y="109664"/>
                    </a:lnTo>
                    <a:lnTo>
                      <a:pt x="15826" y="109664"/>
                    </a:lnTo>
                    <a:lnTo>
                      <a:pt x="28288" y="43493"/>
                    </a:lnTo>
                    <a:cubicBezTo>
                      <a:pt x="30515" y="27438"/>
                      <a:pt x="43760" y="15183"/>
                      <a:pt x="59940" y="14209"/>
                    </a:cubicBezTo>
                    <a:cubicBezTo>
                      <a:pt x="65919" y="14072"/>
                      <a:pt x="71573" y="16922"/>
                      <a:pt x="75019" y="21810"/>
                    </a:cubicBezTo>
                    <a:lnTo>
                      <a:pt x="75019" y="21810"/>
                    </a:lnTo>
                    <a:lnTo>
                      <a:pt x="87480" y="10346"/>
                    </a:lnTo>
                    <a:lnTo>
                      <a:pt x="87480" y="10346"/>
                    </a:lnTo>
                    <a:cubicBezTo>
                      <a:pt x="81552" y="3603"/>
                      <a:pt x="72899" y="-105"/>
                      <a:pt x="63928" y="252"/>
                    </a:cubicBezTo>
                  </a:path>
                </a:pathLst>
              </a:custGeom>
              <a:grpFill/>
              <a:ln w="12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CH" noProof="0"/>
              </a:p>
            </p:txBody>
          </p:sp>
        </p:grp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18C24FD2-AEE2-43CA-8EB3-8E646C2E5E46}"/>
                </a:ext>
              </a:extLst>
            </p:cNvPr>
            <p:cNvSpPr/>
            <p:nvPr/>
          </p:nvSpPr>
          <p:spPr>
            <a:xfrm>
              <a:off x="1159517" y="6556560"/>
              <a:ext cx="96452" cy="108166"/>
            </a:xfrm>
            <a:custGeom>
              <a:avLst/>
              <a:gdLst>
                <a:gd name="connsiteX0" fmla="*/ 23303 w 96452"/>
                <a:gd name="connsiteY0" fmla="*/ 0 h 108166"/>
                <a:gd name="connsiteX1" fmla="*/ 20562 w 96452"/>
                <a:gd name="connsiteY1" fmla="*/ 13708 h 108166"/>
                <a:gd name="connsiteX2" fmla="*/ 20562 w 96452"/>
                <a:gd name="connsiteY2" fmla="*/ 13957 h 108166"/>
                <a:gd name="connsiteX3" fmla="*/ 74271 w 96452"/>
                <a:gd name="connsiteY3" fmla="*/ 13957 h 108166"/>
                <a:gd name="connsiteX4" fmla="*/ 2742 w 96452"/>
                <a:gd name="connsiteY4" fmla="*/ 94957 h 108166"/>
                <a:gd name="connsiteX5" fmla="*/ 2617 w 96452"/>
                <a:gd name="connsiteY5" fmla="*/ 94957 h 108166"/>
                <a:gd name="connsiteX6" fmla="*/ 0 w 96452"/>
                <a:gd name="connsiteY6" fmla="*/ 108166 h 108166"/>
                <a:gd name="connsiteX7" fmla="*/ 76265 w 96452"/>
                <a:gd name="connsiteY7" fmla="*/ 108166 h 108166"/>
                <a:gd name="connsiteX8" fmla="*/ 79006 w 96452"/>
                <a:gd name="connsiteY8" fmla="*/ 94209 h 108166"/>
                <a:gd name="connsiteX9" fmla="*/ 21932 w 96452"/>
                <a:gd name="connsiteY9" fmla="*/ 94209 h 108166"/>
                <a:gd name="connsiteX10" fmla="*/ 93835 w 96452"/>
                <a:gd name="connsiteY10" fmla="*/ 13209 h 108166"/>
                <a:gd name="connsiteX11" fmla="*/ 93835 w 96452"/>
                <a:gd name="connsiteY11" fmla="*/ 13209 h 108166"/>
                <a:gd name="connsiteX12" fmla="*/ 96452 w 96452"/>
                <a:gd name="connsiteY12" fmla="*/ 0 h 108166"/>
                <a:gd name="connsiteX13" fmla="*/ 23303 w 96452"/>
                <a:gd name="connsiteY13" fmla="*/ 0 h 10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452" h="108166">
                  <a:moveTo>
                    <a:pt x="23303" y="0"/>
                  </a:moveTo>
                  <a:lnTo>
                    <a:pt x="20562" y="13708"/>
                  </a:lnTo>
                  <a:lnTo>
                    <a:pt x="20562" y="13957"/>
                  </a:lnTo>
                  <a:lnTo>
                    <a:pt x="74271" y="13957"/>
                  </a:lnTo>
                  <a:lnTo>
                    <a:pt x="2742" y="94957"/>
                  </a:lnTo>
                  <a:lnTo>
                    <a:pt x="2617" y="94957"/>
                  </a:lnTo>
                  <a:lnTo>
                    <a:pt x="0" y="108166"/>
                  </a:lnTo>
                  <a:lnTo>
                    <a:pt x="76265" y="108166"/>
                  </a:lnTo>
                  <a:lnTo>
                    <a:pt x="79006" y="94209"/>
                  </a:lnTo>
                  <a:lnTo>
                    <a:pt x="21932" y="94209"/>
                  </a:lnTo>
                  <a:lnTo>
                    <a:pt x="93835" y="13209"/>
                  </a:lnTo>
                  <a:lnTo>
                    <a:pt x="93835" y="13209"/>
                  </a:lnTo>
                  <a:lnTo>
                    <a:pt x="96452" y="0"/>
                  </a:lnTo>
                  <a:lnTo>
                    <a:pt x="23303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CH" noProof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AEE7F6F4-4D2C-45B3-A061-9606B2BD36A7}"/>
                </a:ext>
              </a:extLst>
            </p:cNvPr>
            <p:cNvSpPr/>
            <p:nvPr/>
          </p:nvSpPr>
          <p:spPr>
            <a:xfrm>
              <a:off x="1466445" y="6556560"/>
              <a:ext cx="37259" cy="108166"/>
            </a:xfrm>
            <a:custGeom>
              <a:avLst/>
              <a:gdLst>
                <a:gd name="connsiteX0" fmla="*/ 21683 w 37259"/>
                <a:gd name="connsiteY0" fmla="*/ 0 h 108166"/>
                <a:gd name="connsiteX1" fmla="*/ 0 w 37259"/>
                <a:gd name="connsiteY1" fmla="*/ 107917 h 108166"/>
                <a:gd name="connsiteX2" fmla="*/ 0 w 37259"/>
                <a:gd name="connsiteY2" fmla="*/ 108166 h 108166"/>
                <a:gd name="connsiteX3" fmla="*/ 15702 w 37259"/>
                <a:gd name="connsiteY3" fmla="*/ 108166 h 108166"/>
                <a:gd name="connsiteX4" fmla="*/ 37260 w 37259"/>
                <a:gd name="connsiteY4" fmla="*/ 0 h 108166"/>
                <a:gd name="connsiteX5" fmla="*/ 21683 w 37259"/>
                <a:gd name="connsiteY5" fmla="*/ 0 h 10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259" h="108166">
                  <a:moveTo>
                    <a:pt x="21683" y="0"/>
                  </a:moveTo>
                  <a:lnTo>
                    <a:pt x="0" y="107917"/>
                  </a:lnTo>
                  <a:lnTo>
                    <a:pt x="0" y="108166"/>
                  </a:lnTo>
                  <a:lnTo>
                    <a:pt x="15702" y="108166"/>
                  </a:lnTo>
                  <a:lnTo>
                    <a:pt x="37260" y="0"/>
                  </a:lnTo>
                  <a:lnTo>
                    <a:pt x="21683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CH" noProof="0"/>
            </a:p>
          </p:txBody>
        </p:sp>
        <p:grpSp>
          <p:nvGrpSpPr>
            <p:cNvPr id="17" name="Grafik 6">
              <a:extLst>
                <a:ext uri="{FF2B5EF4-FFF2-40B4-BE49-F238E27FC236}">
                  <a16:creationId xmlns:a16="http://schemas.microsoft.com/office/drawing/2014/main" id="{7F7C476A-2849-4D68-9FA2-3A5CFC13C833}"/>
                </a:ext>
              </a:extLst>
            </p:cNvPr>
            <p:cNvGrpSpPr/>
            <p:nvPr/>
          </p:nvGrpSpPr>
          <p:grpSpPr>
            <a:xfrm>
              <a:off x="1518879" y="6507337"/>
              <a:ext cx="191395" cy="158803"/>
              <a:chOff x="1518879" y="6507337"/>
              <a:chExt cx="191395" cy="158803"/>
            </a:xfrm>
            <a:grpFill/>
          </p:grpSpPr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2186F78-5D28-4695-8B1C-5A3F1A53AAB3}"/>
                  </a:ext>
                </a:extLst>
              </p:cNvPr>
              <p:cNvSpPr/>
              <p:nvPr/>
            </p:nvSpPr>
            <p:spPr>
              <a:xfrm>
                <a:off x="1614114" y="6507337"/>
                <a:ext cx="96160" cy="157638"/>
              </a:xfrm>
              <a:custGeom>
                <a:avLst/>
                <a:gdLst>
                  <a:gd name="connsiteX0" fmla="*/ 66046 w 96160"/>
                  <a:gd name="connsiteY0" fmla="*/ 47852 h 157638"/>
                  <a:gd name="connsiteX1" fmla="*/ 35142 w 96160"/>
                  <a:gd name="connsiteY1" fmla="*/ 60314 h 157638"/>
                  <a:gd name="connsiteX2" fmla="*/ 47603 w 96160"/>
                  <a:gd name="connsiteY2" fmla="*/ 0 h 157638"/>
                  <a:gd name="connsiteX3" fmla="*/ 31652 w 96160"/>
                  <a:gd name="connsiteY3" fmla="*/ 0 h 157638"/>
                  <a:gd name="connsiteX4" fmla="*/ 0 w 96160"/>
                  <a:gd name="connsiteY4" fmla="*/ 157389 h 157638"/>
                  <a:gd name="connsiteX5" fmla="*/ 15701 w 96160"/>
                  <a:gd name="connsiteY5" fmla="*/ 157389 h 157638"/>
                  <a:gd name="connsiteX6" fmla="*/ 28911 w 96160"/>
                  <a:gd name="connsiteY6" fmla="*/ 91218 h 157638"/>
                  <a:gd name="connsiteX7" fmla="*/ 60563 w 96160"/>
                  <a:gd name="connsiteY7" fmla="*/ 62058 h 157638"/>
                  <a:gd name="connsiteX8" fmla="*/ 79837 w 96160"/>
                  <a:gd name="connsiteY8" fmla="*/ 77742 h 157638"/>
                  <a:gd name="connsiteX9" fmla="*/ 79878 w 96160"/>
                  <a:gd name="connsiteY9" fmla="*/ 80875 h 157638"/>
                  <a:gd name="connsiteX10" fmla="*/ 78757 w 96160"/>
                  <a:gd name="connsiteY10" fmla="*/ 90969 h 157638"/>
                  <a:gd name="connsiteX11" fmla="*/ 65423 w 96160"/>
                  <a:gd name="connsiteY11" fmla="*/ 157638 h 157638"/>
                  <a:gd name="connsiteX12" fmla="*/ 81125 w 96160"/>
                  <a:gd name="connsiteY12" fmla="*/ 157638 h 157638"/>
                  <a:gd name="connsiteX13" fmla="*/ 94957 w 96160"/>
                  <a:gd name="connsiteY13" fmla="*/ 89474 h 157638"/>
                  <a:gd name="connsiteX14" fmla="*/ 96078 w 96160"/>
                  <a:gd name="connsiteY14" fmla="*/ 78757 h 157638"/>
                  <a:gd name="connsiteX15" fmla="*/ 69522 w 96160"/>
                  <a:gd name="connsiteY15" fmla="*/ 47902 h 157638"/>
                  <a:gd name="connsiteX16" fmla="*/ 66046 w 96160"/>
                  <a:gd name="connsiteY16" fmla="*/ 47852 h 157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6160" h="157638">
                    <a:moveTo>
                      <a:pt x="66046" y="47852"/>
                    </a:moveTo>
                    <a:cubicBezTo>
                      <a:pt x="54431" y="47363"/>
                      <a:pt x="43168" y="51904"/>
                      <a:pt x="35142" y="60314"/>
                    </a:cubicBezTo>
                    <a:lnTo>
                      <a:pt x="47603" y="0"/>
                    </a:lnTo>
                    <a:lnTo>
                      <a:pt x="31652" y="0"/>
                    </a:lnTo>
                    <a:lnTo>
                      <a:pt x="0" y="157389"/>
                    </a:lnTo>
                    <a:lnTo>
                      <a:pt x="15701" y="157389"/>
                    </a:lnTo>
                    <a:lnTo>
                      <a:pt x="28911" y="91218"/>
                    </a:lnTo>
                    <a:cubicBezTo>
                      <a:pt x="30603" y="74910"/>
                      <a:pt x="44170" y="62411"/>
                      <a:pt x="60563" y="62058"/>
                    </a:cubicBezTo>
                    <a:cubicBezTo>
                      <a:pt x="70216" y="61067"/>
                      <a:pt x="78845" y="68088"/>
                      <a:pt x="79837" y="77742"/>
                    </a:cubicBezTo>
                    <a:cubicBezTo>
                      <a:pt x="79945" y="78783"/>
                      <a:pt x="79958" y="79832"/>
                      <a:pt x="79878" y="80875"/>
                    </a:cubicBezTo>
                    <a:cubicBezTo>
                      <a:pt x="79822" y="84268"/>
                      <a:pt x="79446" y="87647"/>
                      <a:pt x="78757" y="90969"/>
                    </a:cubicBezTo>
                    <a:lnTo>
                      <a:pt x="65423" y="157638"/>
                    </a:lnTo>
                    <a:lnTo>
                      <a:pt x="81125" y="157638"/>
                    </a:lnTo>
                    <a:lnTo>
                      <a:pt x="94957" y="89474"/>
                    </a:lnTo>
                    <a:cubicBezTo>
                      <a:pt x="95657" y="85943"/>
                      <a:pt x="96034" y="82356"/>
                      <a:pt x="96078" y="78757"/>
                    </a:cubicBezTo>
                    <a:cubicBezTo>
                      <a:pt x="97265" y="62903"/>
                      <a:pt x="85375" y="49089"/>
                      <a:pt x="69522" y="47902"/>
                    </a:cubicBezTo>
                    <a:cubicBezTo>
                      <a:pt x="68365" y="47815"/>
                      <a:pt x="67205" y="47799"/>
                      <a:pt x="66046" y="47852"/>
                    </a:cubicBezTo>
                  </a:path>
                </a:pathLst>
              </a:custGeom>
              <a:grpFill/>
              <a:ln w="12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CH" noProof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1FE5475E-83C3-4BE3-BBF1-FAE9A6986B3F}"/>
                  </a:ext>
                </a:extLst>
              </p:cNvPr>
              <p:cNvSpPr/>
              <p:nvPr/>
            </p:nvSpPr>
            <p:spPr>
              <a:xfrm>
                <a:off x="1518879" y="6555189"/>
                <a:ext cx="87882" cy="110951"/>
              </a:xfrm>
              <a:custGeom>
                <a:avLst/>
                <a:gdLst>
                  <a:gd name="connsiteX0" fmla="*/ 56853 w 87882"/>
                  <a:gd name="connsiteY0" fmla="*/ 0 h 110951"/>
                  <a:gd name="connsiteX1" fmla="*/ 1649 w 87882"/>
                  <a:gd name="connsiteY1" fmla="*/ 55329 h 110951"/>
                  <a:gd name="connsiteX2" fmla="*/ 153 w 87882"/>
                  <a:gd name="connsiteY2" fmla="*/ 71903 h 110951"/>
                  <a:gd name="connsiteX3" fmla="*/ 32484 w 87882"/>
                  <a:gd name="connsiteY3" fmla="*/ 110801 h 110951"/>
                  <a:gd name="connsiteX4" fmla="*/ 37538 w 87882"/>
                  <a:gd name="connsiteY4" fmla="*/ 110908 h 110951"/>
                  <a:gd name="connsiteX5" fmla="*/ 73552 w 87882"/>
                  <a:gd name="connsiteY5" fmla="*/ 95705 h 110951"/>
                  <a:gd name="connsiteX6" fmla="*/ 73552 w 87882"/>
                  <a:gd name="connsiteY6" fmla="*/ 95705 h 110951"/>
                  <a:gd name="connsiteX7" fmla="*/ 64455 w 87882"/>
                  <a:gd name="connsiteY7" fmla="*/ 84614 h 110951"/>
                  <a:gd name="connsiteX8" fmla="*/ 64455 w 87882"/>
                  <a:gd name="connsiteY8" fmla="*/ 84614 h 110951"/>
                  <a:gd name="connsiteX9" fmla="*/ 64455 w 87882"/>
                  <a:gd name="connsiteY9" fmla="*/ 84614 h 110951"/>
                  <a:gd name="connsiteX10" fmla="*/ 38535 w 87882"/>
                  <a:gd name="connsiteY10" fmla="*/ 97075 h 110951"/>
                  <a:gd name="connsiteX11" fmla="*/ 15233 w 87882"/>
                  <a:gd name="connsiteY11" fmla="*/ 75551 h 110951"/>
                  <a:gd name="connsiteX12" fmla="*/ 15356 w 87882"/>
                  <a:gd name="connsiteY12" fmla="*/ 72152 h 110951"/>
                  <a:gd name="connsiteX13" fmla="*/ 17101 w 87882"/>
                  <a:gd name="connsiteY13" fmla="*/ 55952 h 110951"/>
                  <a:gd name="connsiteX14" fmla="*/ 31058 w 87882"/>
                  <a:gd name="connsiteY14" fmla="*/ 25048 h 110951"/>
                  <a:gd name="connsiteX15" fmla="*/ 55233 w 87882"/>
                  <a:gd name="connsiteY15" fmla="*/ 14206 h 110951"/>
                  <a:gd name="connsiteX16" fmla="*/ 76293 w 87882"/>
                  <a:gd name="connsiteY16" fmla="*/ 26668 h 110951"/>
                  <a:gd name="connsiteX17" fmla="*/ 76293 w 87882"/>
                  <a:gd name="connsiteY17" fmla="*/ 26668 h 110951"/>
                  <a:gd name="connsiteX18" fmla="*/ 87883 w 87882"/>
                  <a:gd name="connsiteY18" fmla="*/ 16823 h 110951"/>
                  <a:gd name="connsiteX19" fmla="*/ 87883 w 87882"/>
                  <a:gd name="connsiteY19" fmla="*/ 16823 h 110951"/>
                  <a:gd name="connsiteX20" fmla="*/ 56729 w 87882"/>
                  <a:gd name="connsiteY20" fmla="*/ 748 h 11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7882" h="110951">
                    <a:moveTo>
                      <a:pt x="56853" y="0"/>
                    </a:moveTo>
                    <a:cubicBezTo>
                      <a:pt x="28192" y="0"/>
                      <a:pt x="8129" y="20188"/>
                      <a:pt x="1649" y="55329"/>
                    </a:cubicBezTo>
                    <a:cubicBezTo>
                      <a:pt x="671" y="60800"/>
                      <a:pt x="170" y="66345"/>
                      <a:pt x="153" y="71903"/>
                    </a:cubicBezTo>
                    <a:cubicBezTo>
                      <a:pt x="-1660" y="91572"/>
                      <a:pt x="12814" y="108987"/>
                      <a:pt x="32484" y="110801"/>
                    </a:cubicBezTo>
                    <a:cubicBezTo>
                      <a:pt x="34163" y="110955"/>
                      <a:pt x="35853" y="110991"/>
                      <a:pt x="37538" y="110908"/>
                    </a:cubicBezTo>
                    <a:cubicBezTo>
                      <a:pt x="51112" y="110955"/>
                      <a:pt x="64118" y="105465"/>
                      <a:pt x="73552" y="95705"/>
                    </a:cubicBezTo>
                    <a:lnTo>
                      <a:pt x="73552" y="95705"/>
                    </a:lnTo>
                    <a:lnTo>
                      <a:pt x="64455" y="84614"/>
                    </a:lnTo>
                    <a:lnTo>
                      <a:pt x="64455" y="84614"/>
                    </a:lnTo>
                    <a:lnTo>
                      <a:pt x="64455" y="84614"/>
                    </a:lnTo>
                    <a:cubicBezTo>
                      <a:pt x="58138" y="92466"/>
                      <a:pt x="48613" y="97045"/>
                      <a:pt x="38535" y="97075"/>
                    </a:cubicBezTo>
                    <a:cubicBezTo>
                      <a:pt x="26157" y="97566"/>
                      <a:pt x="15724" y="87929"/>
                      <a:pt x="15233" y="75551"/>
                    </a:cubicBezTo>
                    <a:cubicBezTo>
                      <a:pt x="15188" y="74416"/>
                      <a:pt x="15229" y="73280"/>
                      <a:pt x="15356" y="72152"/>
                    </a:cubicBezTo>
                    <a:cubicBezTo>
                      <a:pt x="15424" y="66709"/>
                      <a:pt x="16008" y="61285"/>
                      <a:pt x="17101" y="55952"/>
                    </a:cubicBezTo>
                    <a:cubicBezTo>
                      <a:pt x="18838" y="44568"/>
                      <a:pt x="23666" y="33878"/>
                      <a:pt x="31058" y="25048"/>
                    </a:cubicBezTo>
                    <a:cubicBezTo>
                      <a:pt x="37213" y="18167"/>
                      <a:pt x="46002" y="14225"/>
                      <a:pt x="55233" y="14206"/>
                    </a:cubicBezTo>
                    <a:cubicBezTo>
                      <a:pt x="64085" y="13892"/>
                      <a:pt x="72308" y="18758"/>
                      <a:pt x="76293" y="26668"/>
                    </a:cubicBezTo>
                    <a:lnTo>
                      <a:pt x="76293" y="26668"/>
                    </a:lnTo>
                    <a:lnTo>
                      <a:pt x="87883" y="16823"/>
                    </a:lnTo>
                    <a:lnTo>
                      <a:pt x="87883" y="16823"/>
                    </a:lnTo>
                    <a:cubicBezTo>
                      <a:pt x="81104" y="6298"/>
                      <a:pt x="69235" y="174"/>
                      <a:pt x="56729" y="748"/>
                    </a:cubicBezTo>
                  </a:path>
                </a:pathLst>
              </a:custGeom>
              <a:grpFill/>
              <a:ln w="12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CH" noProof="0"/>
              </a:p>
            </p:txBody>
          </p:sp>
        </p:grp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41B77B6E-E7CB-412B-95AC-A9322C6799BB}"/>
                </a:ext>
              </a:extLst>
            </p:cNvPr>
            <p:cNvSpPr/>
            <p:nvPr/>
          </p:nvSpPr>
          <p:spPr>
            <a:xfrm>
              <a:off x="1493985" y="6507088"/>
              <a:ext cx="19689" cy="19689"/>
            </a:xfrm>
            <a:custGeom>
              <a:avLst/>
              <a:gdLst>
                <a:gd name="connsiteX0" fmla="*/ 3988 w 19689"/>
                <a:gd name="connsiteY0" fmla="*/ 0 h 19689"/>
                <a:gd name="connsiteX1" fmla="*/ 0 w 19689"/>
                <a:gd name="connsiteY1" fmla="*/ 19689 h 19689"/>
                <a:gd name="connsiteX2" fmla="*/ 15826 w 19689"/>
                <a:gd name="connsiteY2" fmla="*/ 19689 h 19689"/>
                <a:gd name="connsiteX3" fmla="*/ 19689 w 19689"/>
                <a:gd name="connsiteY3" fmla="*/ 0 h 19689"/>
                <a:gd name="connsiteX4" fmla="*/ 3988 w 19689"/>
                <a:gd name="connsiteY4" fmla="*/ 0 h 1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89" h="19689">
                  <a:moveTo>
                    <a:pt x="3988" y="0"/>
                  </a:moveTo>
                  <a:lnTo>
                    <a:pt x="0" y="19689"/>
                  </a:lnTo>
                  <a:lnTo>
                    <a:pt x="15826" y="19689"/>
                  </a:lnTo>
                  <a:lnTo>
                    <a:pt x="19689" y="0"/>
                  </a:lnTo>
                  <a:lnTo>
                    <a:pt x="3988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CH" noProof="0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832E5C1A-13CE-49A6-B590-B6EAA5F9E1AD}"/>
                </a:ext>
              </a:extLst>
            </p:cNvPr>
            <p:cNvSpPr/>
            <p:nvPr/>
          </p:nvSpPr>
          <p:spPr>
            <a:xfrm>
              <a:off x="1340708" y="6507088"/>
              <a:ext cx="19689" cy="19689"/>
            </a:xfrm>
            <a:custGeom>
              <a:avLst/>
              <a:gdLst>
                <a:gd name="connsiteX0" fmla="*/ 3988 w 19689"/>
                <a:gd name="connsiteY0" fmla="*/ 0 h 19689"/>
                <a:gd name="connsiteX1" fmla="*/ 0 w 19689"/>
                <a:gd name="connsiteY1" fmla="*/ 19689 h 19689"/>
                <a:gd name="connsiteX2" fmla="*/ 15826 w 19689"/>
                <a:gd name="connsiteY2" fmla="*/ 19689 h 19689"/>
                <a:gd name="connsiteX3" fmla="*/ 19689 w 19689"/>
                <a:gd name="connsiteY3" fmla="*/ 0 h 19689"/>
                <a:gd name="connsiteX4" fmla="*/ 3988 w 19689"/>
                <a:gd name="connsiteY4" fmla="*/ 0 h 1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89" h="19689">
                  <a:moveTo>
                    <a:pt x="3988" y="0"/>
                  </a:moveTo>
                  <a:lnTo>
                    <a:pt x="0" y="19689"/>
                  </a:lnTo>
                  <a:lnTo>
                    <a:pt x="15826" y="19689"/>
                  </a:lnTo>
                  <a:lnTo>
                    <a:pt x="19689" y="0"/>
                  </a:lnTo>
                  <a:lnTo>
                    <a:pt x="3988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CH" noProof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63AE00B0-780F-4053-8FE9-B7D321217AFF}"/>
                </a:ext>
              </a:extLst>
            </p:cNvPr>
            <p:cNvSpPr/>
            <p:nvPr/>
          </p:nvSpPr>
          <p:spPr>
            <a:xfrm>
              <a:off x="1298712" y="6507088"/>
              <a:ext cx="19689" cy="19689"/>
            </a:xfrm>
            <a:custGeom>
              <a:avLst/>
              <a:gdLst>
                <a:gd name="connsiteX0" fmla="*/ 3988 w 19689"/>
                <a:gd name="connsiteY0" fmla="*/ 0 h 19689"/>
                <a:gd name="connsiteX1" fmla="*/ 0 w 19689"/>
                <a:gd name="connsiteY1" fmla="*/ 19689 h 19689"/>
                <a:gd name="connsiteX2" fmla="*/ 15702 w 19689"/>
                <a:gd name="connsiteY2" fmla="*/ 19689 h 19689"/>
                <a:gd name="connsiteX3" fmla="*/ 19689 w 19689"/>
                <a:gd name="connsiteY3" fmla="*/ 0 h 19689"/>
                <a:gd name="connsiteX4" fmla="*/ 3988 w 19689"/>
                <a:gd name="connsiteY4" fmla="*/ 0 h 1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89" h="19689">
                  <a:moveTo>
                    <a:pt x="3988" y="0"/>
                  </a:moveTo>
                  <a:lnTo>
                    <a:pt x="0" y="19689"/>
                  </a:lnTo>
                  <a:lnTo>
                    <a:pt x="15702" y="19689"/>
                  </a:lnTo>
                  <a:lnTo>
                    <a:pt x="19689" y="0"/>
                  </a:lnTo>
                  <a:lnTo>
                    <a:pt x="3988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CH" noProof="0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2406CEAF-7399-4CCB-A322-03F0BA2532F5}"/>
                </a:ext>
              </a:extLst>
            </p:cNvPr>
            <p:cNvSpPr/>
            <p:nvPr/>
          </p:nvSpPr>
          <p:spPr>
            <a:xfrm>
              <a:off x="731837" y="6507088"/>
              <a:ext cx="417960" cy="157638"/>
            </a:xfrm>
            <a:custGeom>
              <a:avLst/>
              <a:gdLst>
                <a:gd name="connsiteX0" fmla="*/ 368612 w 417960"/>
                <a:gd name="connsiteY0" fmla="*/ 0 h 157638"/>
                <a:gd name="connsiteX1" fmla="*/ 356151 w 417960"/>
                <a:gd name="connsiteY1" fmla="*/ 61062 h 157638"/>
                <a:gd name="connsiteX2" fmla="*/ 320760 w 417960"/>
                <a:gd name="connsiteY2" fmla="*/ 61062 h 157638"/>
                <a:gd name="connsiteX3" fmla="*/ 333222 w 417960"/>
                <a:gd name="connsiteY3" fmla="*/ 0 h 157638"/>
                <a:gd name="connsiteX4" fmla="*/ 31652 w 417960"/>
                <a:gd name="connsiteY4" fmla="*/ 0 h 157638"/>
                <a:gd name="connsiteX5" fmla="*/ 0 w 417960"/>
                <a:gd name="connsiteY5" fmla="*/ 157638 h 157638"/>
                <a:gd name="connsiteX6" fmla="*/ 120254 w 417960"/>
                <a:gd name="connsiteY6" fmla="*/ 157638 h 157638"/>
                <a:gd name="connsiteX7" fmla="*/ 128105 w 417960"/>
                <a:gd name="connsiteY7" fmla="*/ 118260 h 157638"/>
                <a:gd name="connsiteX8" fmla="*/ 57074 w 417960"/>
                <a:gd name="connsiteY8" fmla="*/ 118260 h 157638"/>
                <a:gd name="connsiteX9" fmla="*/ 61435 w 417960"/>
                <a:gd name="connsiteY9" fmla="*/ 96577 h 157638"/>
                <a:gd name="connsiteX10" fmla="*/ 132342 w 417960"/>
                <a:gd name="connsiteY10" fmla="*/ 96577 h 157638"/>
                <a:gd name="connsiteX11" fmla="*/ 139569 w 417960"/>
                <a:gd name="connsiteY11" fmla="*/ 61062 h 157638"/>
                <a:gd name="connsiteX12" fmla="*/ 68538 w 417960"/>
                <a:gd name="connsiteY12" fmla="*/ 61062 h 157638"/>
                <a:gd name="connsiteX13" fmla="*/ 72900 w 417960"/>
                <a:gd name="connsiteY13" fmla="*/ 39378 h 157638"/>
                <a:gd name="connsiteX14" fmla="*/ 185303 w 417960"/>
                <a:gd name="connsiteY14" fmla="*/ 39378 h 157638"/>
                <a:gd name="connsiteX15" fmla="*/ 161626 w 417960"/>
                <a:gd name="connsiteY15" fmla="*/ 157638 h 157638"/>
                <a:gd name="connsiteX16" fmla="*/ 210849 w 417960"/>
                <a:gd name="connsiteY16" fmla="*/ 157638 h 157638"/>
                <a:gd name="connsiteX17" fmla="*/ 234651 w 417960"/>
                <a:gd name="connsiteY17" fmla="*/ 39378 h 157638"/>
                <a:gd name="connsiteX18" fmla="*/ 276023 w 417960"/>
                <a:gd name="connsiteY18" fmla="*/ 39378 h 157638"/>
                <a:gd name="connsiteX19" fmla="*/ 252222 w 417960"/>
                <a:gd name="connsiteY19" fmla="*/ 157638 h 157638"/>
                <a:gd name="connsiteX20" fmla="*/ 301569 w 417960"/>
                <a:gd name="connsiteY20" fmla="*/ 157638 h 157638"/>
                <a:gd name="connsiteX21" fmla="*/ 313657 w 417960"/>
                <a:gd name="connsiteY21" fmla="*/ 96577 h 157638"/>
                <a:gd name="connsiteX22" fmla="*/ 349172 w 417960"/>
                <a:gd name="connsiteY22" fmla="*/ 96577 h 157638"/>
                <a:gd name="connsiteX23" fmla="*/ 336960 w 417960"/>
                <a:gd name="connsiteY23" fmla="*/ 157638 h 157638"/>
                <a:gd name="connsiteX24" fmla="*/ 386308 w 417960"/>
                <a:gd name="connsiteY24" fmla="*/ 157638 h 157638"/>
                <a:gd name="connsiteX25" fmla="*/ 417960 w 417960"/>
                <a:gd name="connsiteY25" fmla="*/ 0 h 157638"/>
                <a:gd name="connsiteX26" fmla="*/ 368612 w 417960"/>
                <a:gd name="connsiteY26" fmla="*/ 0 h 15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7960" h="157638">
                  <a:moveTo>
                    <a:pt x="368612" y="0"/>
                  </a:moveTo>
                  <a:lnTo>
                    <a:pt x="356151" y="61062"/>
                  </a:lnTo>
                  <a:lnTo>
                    <a:pt x="320760" y="61062"/>
                  </a:lnTo>
                  <a:lnTo>
                    <a:pt x="333222" y="0"/>
                  </a:lnTo>
                  <a:lnTo>
                    <a:pt x="31652" y="0"/>
                  </a:lnTo>
                  <a:lnTo>
                    <a:pt x="0" y="157638"/>
                  </a:lnTo>
                  <a:lnTo>
                    <a:pt x="120254" y="157638"/>
                  </a:lnTo>
                  <a:lnTo>
                    <a:pt x="128105" y="118260"/>
                  </a:lnTo>
                  <a:lnTo>
                    <a:pt x="57074" y="118260"/>
                  </a:lnTo>
                  <a:lnTo>
                    <a:pt x="61435" y="96577"/>
                  </a:lnTo>
                  <a:lnTo>
                    <a:pt x="132342" y="96577"/>
                  </a:lnTo>
                  <a:lnTo>
                    <a:pt x="139569" y="61062"/>
                  </a:lnTo>
                  <a:lnTo>
                    <a:pt x="68538" y="61062"/>
                  </a:lnTo>
                  <a:lnTo>
                    <a:pt x="72900" y="39378"/>
                  </a:lnTo>
                  <a:lnTo>
                    <a:pt x="185303" y="39378"/>
                  </a:lnTo>
                  <a:lnTo>
                    <a:pt x="161626" y="157638"/>
                  </a:lnTo>
                  <a:lnTo>
                    <a:pt x="210849" y="157638"/>
                  </a:lnTo>
                  <a:lnTo>
                    <a:pt x="234651" y="39378"/>
                  </a:lnTo>
                  <a:lnTo>
                    <a:pt x="276023" y="39378"/>
                  </a:lnTo>
                  <a:lnTo>
                    <a:pt x="252222" y="157638"/>
                  </a:lnTo>
                  <a:lnTo>
                    <a:pt x="301569" y="157638"/>
                  </a:lnTo>
                  <a:lnTo>
                    <a:pt x="313657" y="96577"/>
                  </a:lnTo>
                  <a:lnTo>
                    <a:pt x="349172" y="96577"/>
                  </a:lnTo>
                  <a:lnTo>
                    <a:pt x="336960" y="157638"/>
                  </a:lnTo>
                  <a:lnTo>
                    <a:pt x="386308" y="157638"/>
                  </a:lnTo>
                  <a:lnTo>
                    <a:pt x="417960" y="0"/>
                  </a:lnTo>
                  <a:lnTo>
                    <a:pt x="368612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CH" noProof="0"/>
            </a:p>
          </p:txBody>
        </p:sp>
      </p:grpSp>
    </p:spTree>
    <p:extLst>
      <p:ext uri="{BB962C8B-B14F-4D97-AF65-F5344CB8AC3E}">
        <p14:creationId xmlns:p14="http://schemas.microsoft.com/office/powerpoint/2010/main" val="371683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9CEF804-E58C-481B-A606-7D35AF68F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CH" noProof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C6EC0D-393C-42F2-B6A7-B19C9B098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7" y="1412875"/>
            <a:ext cx="10728325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/>
              <a:t>Mastertextformat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C96E51-36C9-4BEE-A761-33378A0DF0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3692" y="6522444"/>
            <a:ext cx="612000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6ADF56BC-AE24-7C47-92E7-6A977D046C40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1EC403-6E63-4450-AFDD-66CA49D6CC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700" y="6522444"/>
            <a:ext cx="5400000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de-DE" noProof="0"/>
              <a:t>4th Stage Review Meeting</a:t>
            </a:r>
            <a:endParaRPr lang="de-CH" noProof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DFCC57-7DDC-4B2C-A6BE-862DAF9C9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7585" y="6522444"/>
            <a:ext cx="322577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5ACA52AF-F19D-405C-AD5F-7D94B96A5CC3}" type="slidenum">
              <a:rPr lang="de-CH" noProof="0" smtClean="0"/>
              <a:pPr/>
              <a:t>‹#›</a:t>
            </a:fld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40960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0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00000"/>
        </a:lnSpc>
        <a:spcBef>
          <a:spcPts val="1000"/>
        </a:spcBef>
        <a:buFont typeface="Quicksand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1463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10000" indent="-27000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271463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50000" indent="-27000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Quicksand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Quicksand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Quicksand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Quicksand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461" userDrawn="1">
          <p15:clr>
            <a:srgbClr val="3A7A45"/>
          </p15:clr>
        </p15:guide>
        <p15:guide id="3" pos="7219" userDrawn="1">
          <p15:clr>
            <a:srgbClr val="3A7A45"/>
          </p15:clr>
        </p15:guide>
        <p15:guide id="4" orient="horz" pos="164" userDrawn="1">
          <p15:clr>
            <a:srgbClr val="3A7A45"/>
          </p15:clr>
        </p15:guide>
        <p15:guide id="5" orient="horz" pos="890" userDrawn="1">
          <p15:clr>
            <a:srgbClr val="3A7A45"/>
          </p15:clr>
        </p15:guide>
        <p15:guide id="6" orient="horz" pos="4201" userDrawn="1">
          <p15:clr>
            <a:srgbClr val="3A7A45"/>
          </p15:clr>
        </p15:guide>
        <p15:guide id="7" pos="3840" userDrawn="1">
          <p15:clr>
            <a:srgbClr val="3A7A4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8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4.pn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7.jpeg"/><Relationship Id="rId12" Type="http://schemas.openxmlformats.org/officeDocument/2006/relationships/image" Target="../media/image180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25.png"/><Relationship Id="rId10" Type="http://schemas.openxmlformats.org/officeDocument/2006/relationships/image" Target="../media/image20.jpe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7.jpeg"/><Relationship Id="rId12" Type="http://schemas.openxmlformats.org/officeDocument/2006/relationships/image" Target="../media/image190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8.mp4"/><Relationship Id="rId7" Type="http://schemas.openxmlformats.org/officeDocument/2006/relationships/image" Target="../media/image33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32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8.mp4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200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190.png"/><Relationship Id="rId10" Type="http://schemas.openxmlformats.org/officeDocument/2006/relationships/image" Target="../media/image30.jpeg"/><Relationship Id="rId9" Type="http://schemas.openxmlformats.org/officeDocument/2006/relationships/image" Target="../media/image29.jpeg"/><Relationship Id="rId1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jpeg"/><Relationship Id="rId3" Type="http://schemas.openxmlformats.org/officeDocument/2006/relationships/image" Target="../media/image35.emf"/><Relationship Id="rId7" Type="http://schemas.openxmlformats.org/officeDocument/2006/relationships/image" Target="../media/image230.png"/><Relationship Id="rId12" Type="http://schemas.openxmlformats.org/officeDocument/2006/relationships/image" Target="../media/image41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11" Type="http://schemas.openxmlformats.org/officeDocument/2006/relationships/image" Target="../media/image40.jpeg"/><Relationship Id="rId15" Type="http://schemas.openxmlformats.org/officeDocument/2006/relationships/image" Target="../media/image240.png"/><Relationship Id="rId10" Type="http://schemas.openxmlformats.org/officeDocument/2006/relationships/image" Target="../media/image39.jpeg"/><Relationship Id="rId4" Type="http://schemas.openxmlformats.org/officeDocument/2006/relationships/image" Target="../media/image36.emf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6.emf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0.png"/><Relationship Id="rId11" Type="http://schemas.openxmlformats.org/officeDocument/2006/relationships/image" Target="../media/image41.jpeg"/><Relationship Id="rId15" Type="http://schemas.openxmlformats.org/officeDocument/2006/relationships/image" Target="../media/image43.png"/><Relationship Id="rId10" Type="http://schemas.openxmlformats.org/officeDocument/2006/relationships/image" Target="../media/image40.jpeg"/><Relationship Id="rId9" Type="http://schemas.openxmlformats.org/officeDocument/2006/relationships/image" Target="../media/image39.jpeg"/><Relationship Id="rId14" Type="http://schemas.openxmlformats.org/officeDocument/2006/relationships/image" Target="../media/image2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36.emf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video" Target="../media/media13.mp4"/><Relationship Id="rId13" Type="http://schemas.openxmlformats.org/officeDocument/2006/relationships/slideLayout" Target="../slideLayouts/slideLayout6.xml"/><Relationship Id="rId18" Type="http://schemas.openxmlformats.org/officeDocument/2006/relationships/image" Target="../media/image48.png"/><Relationship Id="rId3" Type="http://schemas.microsoft.com/office/2007/relationships/media" Target="../media/media11.mp4"/><Relationship Id="rId21" Type="http://schemas.openxmlformats.org/officeDocument/2006/relationships/image" Target="../media/image490.png"/><Relationship Id="rId7" Type="http://schemas.microsoft.com/office/2007/relationships/media" Target="../media/media13.mp4"/><Relationship Id="rId12" Type="http://schemas.openxmlformats.org/officeDocument/2006/relationships/video" Target="../media/media15.mp4"/><Relationship Id="rId17" Type="http://schemas.openxmlformats.org/officeDocument/2006/relationships/image" Target="../media/image47.png"/><Relationship Id="rId2" Type="http://schemas.openxmlformats.org/officeDocument/2006/relationships/video" Target="../media/media10.mp4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microsoft.com/office/2007/relationships/media" Target="../media/media10.mp4"/><Relationship Id="rId6" Type="http://schemas.openxmlformats.org/officeDocument/2006/relationships/video" Target="../media/media12.mp4"/><Relationship Id="rId11" Type="http://schemas.microsoft.com/office/2007/relationships/media" Target="../media/media15.mp4"/><Relationship Id="rId5" Type="http://schemas.microsoft.com/office/2007/relationships/media" Target="../media/media12.mp4"/><Relationship Id="rId15" Type="http://schemas.openxmlformats.org/officeDocument/2006/relationships/image" Target="../media/image45.png"/><Relationship Id="rId10" Type="http://schemas.openxmlformats.org/officeDocument/2006/relationships/video" Target="../media/media14.mp4"/><Relationship Id="rId19" Type="http://schemas.openxmlformats.org/officeDocument/2006/relationships/image" Target="../media/image49.png"/><Relationship Id="rId4" Type="http://schemas.openxmlformats.org/officeDocument/2006/relationships/video" Target="../media/media11.mp4"/><Relationship Id="rId9" Type="http://schemas.microsoft.com/office/2007/relationships/media" Target="../media/media14.mp4"/><Relationship Id="rId14" Type="http://schemas.openxmlformats.org/officeDocument/2006/relationships/notesSlide" Target="../notesSlides/notesSlide10.xml"/><Relationship Id="rId22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52.png"/><Relationship Id="rId7" Type="http://schemas.openxmlformats.org/officeDocument/2006/relationships/image" Target="../media/image5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3.jpeg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image" Target="../media/image62.jpeg"/><Relationship Id="rId11" Type="http://schemas.openxmlformats.org/officeDocument/2006/relationships/image" Target="../media/image67.pn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52.png"/><Relationship Id="rId7" Type="http://schemas.openxmlformats.org/officeDocument/2006/relationships/image" Target="../media/image5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video" Target="../media/media17.mp4"/><Relationship Id="rId16" Type="http://schemas.openxmlformats.org/officeDocument/2006/relationships/image" Target="../media/image43.png"/><Relationship Id="rId1" Type="http://schemas.microsoft.com/office/2007/relationships/media" Target="../media/media17.mp4"/><Relationship Id="rId6" Type="http://schemas.openxmlformats.org/officeDocument/2006/relationships/image" Target="../media/image230.png"/><Relationship Id="rId11" Type="http://schemas.openxmlformats.org/officeDocument/2006/relationships/image" Target="../media/image41.jpeg"/><Relationship Id="rId5" Type="http://schemas.openxmlformats.org/officeDocument/2006/relationships/image" Target="../media/image72.png"/><Relationship Id="rId15" Type="http://schemas.openxmlformats.org/officeDocument/2006/relationships/image" Target="../media/image73.png"/><Relationship Id="rId10" Type="http://schemas.openxmlformats.org/officeDocument/2006/relationships/image" Target="../media/image40.jpe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39.jpeg"/><Relationship Id="rId14" Type="http://schemas.openxmlformats.org/officeDocument/2006/relationships/image" Target="../media/image24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30.png"/><Relationship Id="rId12" Type="http://schemas.openxmlformats.org/officeDocument/2006/relationships/image" Target="../media/image41.jpeg"/><Relationship Id="rId2" Type="http://schemas.openxmlformats.org/officeDocument/2006/relationships/video" Target="../media/media17.mp4"/><Relationship Id="rId16" Type="http://schemas.openxmlformats.org/officeDocument/2006/relationships/image" Target="../media/image43.png"/><Relationship Id="rId1" Type="http://schemas.microsoft.com/office/2007/relationships/media" Target="../media/media17.mp4"/><Relationship Id="rId6" Type="http://schemas.openxmlformats.org/officeDocument/2006/relationships/image" Target="../media/image73.png"/><Relationship Id="rId11" Type="http://schemas.openxmlformats.org/officeDocument/2006/relationships/image" Target="../media/image40.jpeg"/><Relationship Id="rId5" Type="http://schemas.openxmlformats.org/officeDocument/2006/relationships/image" Target="../media/image72.png"/><Relationship Id="rId15" Type="http://schemas.openxmlformats.org/officeDocument/2006/relationships/image" Target="../media/image74.png"/><Relationship Id="rId10" Type="http://schemas.openxmlformats.org/officeDocument/2006/relationships/image" Target="../media/image39.jpe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38.jpeg"/><Relationship Id="rId14" Type="http://schemas.openxmlformats.org/officeDocument/2006/relationships/image" Target="../media/image2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microsoft.com/office/2007/relationships/media" Target="../media/media18.mp4"/><Relationship Id="rId7" Type="http://schemas.openxmlformats.org/officeDocument/2006/relationships/image" Target="../media/image72.png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18.mp4"/><Relationship Id="rId9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11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5" Type="http://schemas.openxmlformats.org/officeDocument/2006/relationships/image" Target="../media/image78.png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5" Type="http://schemas.openxmlformats.org/officeDocument/2006/relationships/image" Target="../media/image79.png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1.png"/><Relationship Id="rId7" Type="http://schemas.openxmlformats.org/officeDocument/2006/relationships/image" Target="../media/image82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jpeg"/><Relationship Id="rId11" Type="http://schemas.openxmlformats.org/officeDocument/2006/relationships/image" Target="../media/image320.png"/><Relationship Id="rId5" Type="http://schemas.openxmlformats.org/officeDocument/2006/relationships/image" Target="../media/image80.jpeg"/><Relationship Id="rId10" Type="http://schemas.openxmlformats.org/officeDocument/2006/relationships/image" Target="../media/image85.jpeg"/><Relationship Id="rId4" Type="http://schemas.openxmlformats.org/officeDocument/2006/relationships/image" Target="../media/image310.png"/><Relationship Id="rId9" Type="http://schemas.openxmlformats.org/officeDocument/2006/relationships/image" Target="../media/image8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8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6.emf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0.png"/><Relationship Id="rId11" Type="http://schemas.openxmlformats.org/officeDocument/2006/relationships/image" Target="../media/image41.jpeg"/><Relationship Id="rId15" Type="http://schemas.openxmlformats.org/officeDocument/2006/relationships/image" Target="../media/image43.png"/><Relationship Id="rId10" Type="http://schemas.openxmlformats.org/officeDocument/2006/relationships/image" Target="../media/image40.jpeg"/><Relationship Id="rId9" Type="http://schemas.openxmlformats.org/officeDocument/2006/relationships/image" Target="../media/image39.jpeg"/><Relationship Id="rId14" Type="http://schemas.openxmlformats.org/officeDocument/2006/relationships/image" Target="../media/image240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media" Target="../media/media22.mp4"/><Relationship Id="rId7" Type="http://schemas.openxmlformats.org/officeDocument/2006/relationships/image" Target="../media/image101.png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6" Type="http://schemas.openxmlformats.org/officeDocument/2006/relationships/image" Target="../media/image100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22.mp4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video" Target="../media/media23.mp4"/><Relationship Id="rId16" Type="http://schemas.openxmlformats.org/officeDocument/2006/relationships/image" Target="../media/image102.png"/><Relationship Id="rId1" Type="http://schemas.microsoft.com/office/2007/relationships/media" Target="../media/media23.mp4"/><Relationship Id="rId6" Type="http://schemas.openxmlformats.org/officeDocument/2006/relationships/image" Target="../media/image230.png"/><Relationship Id="rId11" Type="http://schemas.openxmlformats.org/officeDocument/2006/relationships/image" Target="../media/image41.jpeg"/><Relationship Id="rId15" Type="http://schemas.openxmlformats.org/officeDocument/2006/relationships/image" Target="../media/image43.png"/><Relationship Id="rId10" Type="http://schemas.openxmlformats.org/officeDocument/2006/relationships/image" Target="../media/image40.jpeg"/><Relationship Id="rId9" Type="http://schemas.openxmlformats.org/officeDocument/2006/relationships/image" Target="../media/image39.jpeg"/><Relationship Id="rId14" Type="http://schemas.openxmlformats.org/officeDocument/2006/relationships/image" Target="../media/image2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11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microsoft.com/office/2007/relationships/media" Target="../media/media1.mp4"/><Relationship Id="rId7" Type="http://schemas.openxmlformats.org/officeDocument/2006/relationships/image" Target="../media/image4.png"/><Relationship Id="rId12" Type="http://schemas.openxmlformats.org/officeDocument/2006/relationships/image" Target="../media/image20.jpe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5.png"/><Relationship Id="rId11" Type="http://schemas.openxmlformats.org/officeDocument/2006/relationships/image" Target="../media/image19.jpe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18.jpeg"/><Relationship Id="rId4" Type="http://schemas.openxmlformats.org/officeDocument/2006/relationships/video" Target="../media/media1.mp4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iggle">
            <a:hlinkClick r:id="" action="ppaction://media"/>
            <a:extLst>
              <a:ext uri="{FF2B5EF4-FFF2-40B4-BE49-F238E27FC236}">
                <a16:creationId xmlns:a16="http://schemas.microsoft.com/office/drawing/2014/main" id="{BE1656E7-4AD7-017A-75F9-6DC3B49683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80101" y="3242003"/>
            <a:ext cx="3031797" cy="3031797"/>
          </a:xfrm>
          <a:prstGeom prst="roundRect">
            <a:avLst>
              <a:gd name="adj" fmla="val 5122"/>
            </a:avLst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052620-C373-D1FF-4E4A-4283A752EF7B}"/>
              </a:ext>
            </a:extLst>
          </p:cNvPr>
          <p:cNvSpPr txBox="1"/>
          <p:nvPr/>
        </p:nvSpPr>
        <p:spPr>
          <a:xfrm>
            <a:off x="2724727" y="1409372"/>
            <a:ext cx="67425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latin typeface="+mj-lt"/>
              </a:rPr>
              <a:t>4</a:t>
            </a:r>
            <a:r>
              <a:rPr lang="en-US" sz="4400" baseline="30000" dirty="0">
                <a:latin typeface="+mj-lt"/>
              </a:rPr>
              <a:t>th</a:t>
            </a:r>
            <a:r>
              <a:rPr lang="en-US" sz="4400" dirty="0">
                <a:latin typeface="+mj-lt"/>
              </a:rPr>
              <a:t> Stage Review Meeting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ETH - Huawei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40CEF9-3F5B-872A-D206-07A56ECA1B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6713" y="262723"/>
            <a:ext cx="1063450" cy="753277"/>
          </a:xfrm>
          <a:prstGeom prst="rect">
            <a:avLst/>
          </a:prstGeom>
        </p:spPr>
      </p:pic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D9D6FA0B-3992-D38C-D9BF-11CE3F56E6B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5182" y="265097"/>
            <a:ext cx="741633" cy="75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168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D299B4-371F-D013-442D-ED61E4A52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wiggle">
            <a:hlinkClick r:id="" action="ppaction://media"/>
            <a:extLst>
              <a:ext uri="{FF2B5EF4-FFF2-40B4-BE49-F238E27FC236}">
                <a16:creationId xmlns:a16="http://schemas.microsoft.com/office/drawing/2014/main" id="{478F6CE3-D086-E178-8B8A-3D7393F48F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87869" y="2447961"/>
            <a:ext cx="2749073" cy="2749073"/>
          </a:xfrm>
          <a:prstGeom prst="roundRect">
            <a:avLst>
              <a:gd name="adj" fmla="val 5122"/>
            </a:avLst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2A0A0A-1844-9DF7-C5F1-5764F57CD4C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900" y="1840482"/>
            <a:ext cx="1212301" cy="1212301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AC2F83-A01E-0826-3FD6-6EE4271CB09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284" y="3251733"/>
            <a:ext cx="1211738" cy="1211738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FAB0E0-B0EF-315A-E087-04A67C2865E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094" y="4668975"/>
            <a:ext cx="1211737" cy="1211737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CCF84C-C988-3E3E-7403-15E54651319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8989" y="1852785"/>
            <a:ext cx="1212301" cy="1212301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D629F8-287C-E6C9-A25C-AFE4F36EE03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8989" y="3251733"/>
            <a:ext cx="1211738" cy="1211738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85975DD-0DEE-1B36-B698-A26262F2C37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8438" y="4668975"/>
            <a:ext cx="1211737" cy="1211737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325A09-C150-7669-0C1E-BF06D852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do better?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DFA96-8120-A3BF-C363-68DD0E0DD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B0E8-2051-AE41-AE00-4873636016AE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7BE66-A97B-12D3-0FF3-6C4FCA937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68F6E-7137-1D8B-108D-978C5C67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10</a:t>
            </a:fld>
            <a:endParaRPr lang="de-CH" noProof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2D4F4A7-BE0A-0270-2555-2055AFF2B843}"/>
              </a:ext>
            </a:extLst>
          </p:cNvPr>
          <p:cNvSpPr/>
          <p:nvPr/>
        </p:nvSpPr>
        <p:spPr>
          <a:xfrm>
            <a:off x="3672399" y="2414649"/>
            <a:ext cx="4363392" cy="2812707"/>
          </a:xfrm>
          <a:prstGeom prst="roundRect">
            <a:avLst>
              <a:gd name="adj" fmla="val 5514"/>
            </a:avLst>
          </a:prstGeom>
          <a:solidFill>
            <a:srgbClr val="F9F8F4"/>
          </a:solidFill>
          <a:ln w="19050">
            <a:solidFill>
              <a:srgbClr val="2E31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r"/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80D4105-3A39-67A2-F75B-6C7DF95402A4}"/>
              </a:ext>
            </a:extLst>
          </p:cNvPr>
          <p:cNvCxnSpPr>
            <a:cxnSpLocks/>
            <a:stCxn id="62" idx="3"/>
            <a:endCxn id="11" idx="1"/>
          </p:cNvCxnSpPr>
          <p:nvPr/>
        </p:nvCxnSpPr>
        <p:spPr>
          <a:xfrm>
            <a:off x="4887945" y="3821002"/>
            <a:ext cx="187809" cy="1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926A0F5-D431-9306-A340-CCD2BA6C9FF6}"/>
              </a:ext>
            </a:extLst>
          </p:cNvPr>
          <p:cNvSpPr/>
          <p:nvPr/>
        </p:nvSpPr>
        <p:spPr>
          <a:xfrm>
            <a:off x="5075754" y="2517946"/>
            <a:ext cx="1247507" cy="2606114"/>
          </a:xfrm>
          <a:prstGeom prst="roundRect">
            <a:avLst>
              <a:gd name="adj" fmla="val 11603"/>
            </a:avLst>
          </a:prstGeom>
          <a:noFill/>
          <a:ln w="19050">
            <a:solidFill>
              <a:srgbClr val="4F7CA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Visual Tokens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10B56E3-E2E1-6F3A-D326-440E864B907D}"/>
              </a:ext>
            </a:extLst>
          </p:cNvPr>
          <p:cNvGrpSpPr/>
          <p:nvPr/>
        </p:nvGrpSpPr>
        <p:grpSpPr>
          <a:xfrm>
            <a:off x="5180997" y="2948908"/>
            <a:ext cx="185188" cy="1744188"/>
            <a:chOff x="3486371" y="1828436"/>
            <a:chExt cx="185188" cy="1744188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4363CC3-03C3-46E4-D3C8-AE9003DB5C9D}"/>
                </a:ext>
              </a:extLst>
            </p:cNvPr>
            <p:cNvGrpSpPr/>
            <p:nvPr/>
          </p:nvGrpSpPr>
          <p:grpSpPr>
            <a:xfrm>
              <a:off x="3486373" y="1828436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4E3F61FD-383D-8525-8DE9-6D0E6B9F118F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E2638D04-40ED-8E08-6139-41C478DF8E8C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050F4E0-4AAA-0015-9EEB-5632E6815F43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C14CC2D2-98C6-BFE1-56FA-5A94AF21901B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85D65DA-C342-CB5E-CFA4-EB57FA29F3BC}"/>
                </a:ext>
              </a:extLst>
            </p:cNvPr>
            <p:cNvGrpSpPr/>
            <p:nvPr/>
          </p:nvGrpSpPr>
          <p:grpSpPr>
            <a:xfrm>
              <a:off x="3486371" y="2718391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D02D4AB-FCC1-1265-5301-80418E5BF4C8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32DD4452-628A-AA6B-4B88-F6DE278EDCFB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4FD2B0FA-CB05-9480-780F-0411660991CF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EBC28C21-127F-347C-DCEA-786F38F19DAE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9C6A313E-4FFB-CD4F-4E6D-CDC9C33AEE6F}"/>
              </a:ext>
            </a:extLst>
          </p:cNvPr>
          <p:cNvGrpSpPr/>
          <p:nvPr/>
        </p:nvGrpSpPr>
        <p:grpSpPr>
          <a:xfrm>
            <a:off x="5589870" y="2952080"/>
            <a:ext cx="185186" cy="1741016"/>
            <a:chOff x="4019113" y="1828436"/>
            <a:chExt cx="185186" cy="174101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93B94CC-CD10-A794-A5D8-1569B0330F3A}"/>
                </a:ext>
              </a:extLst>
            </p:cNvPr>
            <p:cNvGrpSpPr/>
            <p:nvPr/>
          </p:nvGrpSpPr>
          <p:grpSpPr>
            <a:xfrm>
              <a:off x="4019113" y="1828436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CCF02635-C4B9-0952-1075-F49B747BEAA1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5B122330-47C2-3FC2-E588-477D98EFBDA3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19281E9F-1793-BA3D-0A76-5210C601E2B6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88949B74-0E47-46FC-595E-3EED42EC5BAF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A5C88A2-D335-7D0F-1FCF-1094F672D9D0}"/>
                </a:ext>
              </a:extLst>
            </p:cNvPr>
            <p:cNvGrpSpPr/>
            <p:nvPr/>
          </p:nvGrpSpPr>
          <p:grpSpPr>
            <a:xfrm>
              <a:off x="4019113" y="2715219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6F751F90-83F8-428F-E53E-39D2DF307324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F59C77EC-E5A5-1930-3C57-BDC70ECC1440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5B5472E4-4928-4C1B-C823-3F06F3072239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CF6A4486-E8BB-49D4-2893-244C05B0B623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6F83510-95D9-2C5A-79CA-AC79311EB259}"/>
              </a:ext>
            </a:extLst>
          </p:cNvPr>
          <p:cNvGrpSpPr/>
          <p:nvPr/>
        </p:nvGrpSpPr>
        <p:grpSpPr>
          <a:xfrm>
            <a:off x="5998741" y="2955313"/>
            <a:ext cx="189654" cy="1751767"/>
            <a:chOff x="4443451" y="1959983"/>
            <a:chExt cx="189654" cy="175176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145570A-02CC-531B-197C-CDBF0C3867D8}"/>
                </a:ext>
              </a:extLst>
            </p:cNvPr>
            <p:cNvGrpSpPr/>
            <p:nvPr/>
          </p:nvGrpSpPr>
          <p:grpSpPr>
            <a:xfrm>
              <a:off x="4443451" y="2857517"/>
              <a:ext cx="185186" cy="854233"/>
              <a:chOff x="4838366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FCC5AC69-165E-74C7-C91A-ECC1AB167E2A}"/>
                  </a:ext>
                </a:extLst>
              </p:cNvPr>
              <p:cNvSpPr/>
              <p:nvPr/>
            </p:nvSpPr>
            <p:spPr>
              <a:xfrm>
                <a:off x="4838368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67A0947D-1D35-2799-CCD6-C26EB87CC477}"/>
                  </a:ext>
                </a:extLst>
              </p:cNvPr>
              <p:cNvSpPr/>
              <p:nvPr/>
            </p:nvSpPr>
            <p:spPr>
              <a:xfrm>
                <a:off x="4838366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E1668EE1-70A4-8B48-838C-6E3EE046D938}"/>
                  </a:ext>
                </a:extLst>
              </p:cNvPr>
              <p:cNvSpPr/>
              <p:nvPr/>
            </p:nvSpPr>
            <p:spPr>
              <a:xfrm>
                <a:off x="4838366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EF5BB7F7-C9F3-6746-A335-85FCC197250A}"/>
                  </a:ext>
                </a:extLst>
              </p:cNvPr>
              <p:cNvSpPr/>
              <p:nvPr/>
            </p:nvSpPr>
            <p:spPr>
              <a:xfrm>
                <a:off x="4838366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961B925-8745-5D36-8B37-6CAB918D3773}"/>
                </a:ext>
              </a:extLst>
            </p:cNvPr>
            <p:cNvGrpSpPr/>
            <p:nvPr/>
          </p:nvGrpSpPr>
          <p:grpSpPr>
            <a:xfrm>
              <a:off x="4447919" y="1959983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41120C9E-AB85-0DCD-820B-84815063853C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7932067C-F556-B233-6610-13C13D99CE77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4742D868-E405-5F4C-87ED-DE4911BE3D55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15C310BD-81C5-0A41-F7A5-B6852BAFCEED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FE64BCE-9813-710C-CE30-3CF485C075DD}"/>
              </a:ext>
            </a:extLst>
          </p:cNvPr>
          <p:cNvSpPr/>
          <p:nvPr/>
        </p:nvSpPr>
        <p:spPr>
          <a:xfrm>
            <a:off x="3795875" y="2517945"/>
            <a:ext cx="1092070" cy="2606114"/>
          </a:xfrm>
          <a:prstGeom prst="roundRect">
            <a:avLst>
              <a:gd name="adj" fmla="val 13749"/>
            </a:avLst>
          </a:prstGeom>
          <a:solidFill>
            <a:srgbClr val="EAF1F8"/>
          </a:solidFill>
          <a:ln w="19050">
            <a:solidFill>
              <a:srgbClr val="4F7C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Times New Roman" panose="02020603050405020304" pitchFamily="18" charset="0"/>
              </a:rPr>
              <a:t>Multi-View Backbone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25AF02E-0867-E46A-80D7-9B83B58E95E8}"/>
              </a:ext>
            </a:extLst>
          </p:cNvPr>
          <p:cNvSpPr txBox="1"/>
          <p:nvPr/>
        </p:nvSpPr>
        <p:spPr>
          <a:xfrm>
            <a:off x="740502" y="1426698"/>
            <a:ext cx="267022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Multi-View Input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CC5CD77-EC3C-2F01-2D79-6D6FB1C104FA}"/>
              </a:ext>
            </a:extLst>
          </p:cNvPr>
          <p:cNvCxnSpPr>
            <a:cxnSpLocks/>
            <a:endCxn id="62" idx="1"/>
          </p:cNvCxnSpPr>
          <p:nvPr/>
        </p:nvCxnSpPr>
        <p:spPr>
          <a:xfrm flipV="1">
            <a:off x="3410727" y="3821002"/>
            <a:ext cx="385148" cy="5442"/>
          </a:xfrm>
          <a:prstGeom prst="straightConnector1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678BD3F9-5769-4959-A89E-7989A1A47DC8}"/>
              </a:ext>
            </a:extLst>
          </p:cNvPr>
          <p:cNvSpPr/>
          <p:nvPr/>
        </p:nvSpPr>
        <p:spPr>
          <a:xfrm>
            <a:off x="6589014" y="2517945"/>
            <a:ext cx="1306856" cy="2606114"/>
          </a:xfrm>
          <a:prstGeom prst="roundRect">
            <a:avLst>
              <a:gd name="adj" fmla="val 13749"/>
            </a:avLst>
          </a:prstGeom>
          <a:solidFill>
            <a:srgbClr val="EAF1F8"/>
          </a:solidFill>
          <a:ln w="19050">
            <a:solidFill>
              <a:srgbClr val="4F7C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Per Pixel Depth / Points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2223C75-AE26-CBCC-7667-C55198FA0004}"/>
              </a:ext>
            </a:extLst>
          </p:cNvPr>
          <p:cNvCxnSpPr>
            <a:cxnSpLocks/>
            <a:stCxn id="11" idx="3"/>
            <a:endCxn id="82" idx="1"/>
          </p:cNvCxnSpPr>
          <p:nvPr/>
        </p:nvCxnSpPr>
        <p:spPr>
          <a:xfrm flipV="1">
            <a:off x="6323261" y="3821002"/>
            <a:ext cx="265753" cy="1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3A2B2A85-6F79-E127-6C12-7A44A98C434D}"/>
              </a:ext>
            </a:extLst>
          </p:cNvPr>
          <p:cNvCxnSpPr>
            <a:cxnSpLocks/>
            <a:stCxn id="82" idx="3"/>
          </p:cNvCxnSpPr>
          <p:nvPr/>
        </p:nvCxnSpPr>
        <p:spPr>
          <a:xfrm>
            <a:off x="7895870" y="3821002"/>
            <a:ext cx="791999" cy="1496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732E79F7-CE63-7311-F78B-F4220BD062B0}"/>
              </a:ext>
            </a:extLst>
          </p:cNvPr>
          <p:cNvSpPr/>
          <p:nvPr/>
        </p:nvSpPr>
        <p:spPr>
          <a:xfrm>
            <a:off x="6706354" y="4247063"/>
            <a:ext cx="1072176" cy="65702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+ Gaussian Params</a:t>
            </a:r>
          </a:p>
        </p:txBody>
      </p:sp>
      <p:sp>
        <p:nvSpPr>
          <p:cNvPr id="18" name="Multiply 17">
            <a:extLst>
              <a:ext uri="{FF2B5EF4-FFF2-40B4-BE49-F238E27FC236}">
                <a16:creationId xmlns:a16="http://schemas.microsoft.com/office/drawing/2014/main" id="{A345CD16-E56F-6F78-37EE-CCF50C4E01CF}"/>
              </a:ext>
            </a:extLst>
          </p:cNvPr>
          <p:cNvSpPr/>
          <p:nvPr/>
        </p:nvSpPr>
        <p:spPr>
          <a:xfrm>
            <a:off x="6167824" y="1679917"/>
            <a:ext cx="2144371" cy="4248317"/>
          </a:xfrm>
          <a:prstGeom prst="mathMultiply">
            <a:avLst>
              <a:gd name="adj1" fmla="val 860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78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D299B4-371F-D013-442D-ED61E4A52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wiggle_wheel">
            <a:hlinkClick r:id="" action="ppaction://media"/>
            <a:extLst>
              <a:ext uri="{FF2B5EF4-FFF2-40B4-BE49-F238E27FC236}">
                <a16:creationId xmlns:a16="http://schemas.microsoft.com/office/drawing/2014/main" id="{0B89B653-B9B3-A631-1B99-7B75D8366F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87868" y="2447960"/>
            <a:ext cx="2749073" cy="2749073"/>
          </a:xfrm>
          <a:prstGeom prst="roundRect">
            <a:avLst>
              <a:gd name="adj" fmla="val 5280"/>
            </a:avLst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2A0A0A-1844-9DF7-C5F1-5764F57CD4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900" y="1840482"/>
            <a:ext cx="1212301" cy="1212301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AC2F83-A01E-0826-3FD6-6EE4271CB09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284" y="3251733"/>
            <a:ext cx="1211738" cy="1211738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FAB0E0-B0EF-315A-E087-04A67C2865E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094" y="4668975"/>
            <a:ext cx="1211737" cy="1211737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CCF84C-C988-3E3E-7403-15E54651319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8989" y="1852785"/>
            <a:ext cx="1212301" cy="1212301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D629F8-287C-E6C9-A25C-AFE4F36EE03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8989" y="3251733"/>
            <a:ext cx="1211738" cy="1211738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85975DD-0DEE-1B36-B698-A26262F2C37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8438" y="4668975"/>
            <a:ext cx="1211737" cy="1211737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325A09-C150-7669-0C1E-BF06D852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we do better?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DFA96-8120-A3BF-C363-68DD0E0DD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9FC9D-3E27-8F42-B27D-DB25B4864E6B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7BE66-A97B-12D3-0FF3-6C4FCA937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68F6E-7137-1D8B-108D-978C5C67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11</a:t>
            </a:fld>
            <a:endParaRPr lang="de-CH" noProof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2D4F4A7-BE0A-0270-2555-2055AFF2B843}"/>
              </a:ext>
            </a:extLst>
          </p:cNvPr>
          <p:cNvSpPr/>
          <p:nvPr/>
        </p:nvSpPr>
        <p:spPr>
          <a:xfrm>
            <a:off x="3672399" y="2414649"/>
            <a:ext cx="4363392" cy="2812707"/>
          </a:xfrm>
          <a:prstGeom prst="roundRect">
            <a:avLst>
              <a:gd name="adj" fmla="val 5514"/>
            </a:avLst>
          </a:prstGeom>
          <a:solidFill>
            <a:srgbClr val="F9F8F4"/>
          </a:solidFill>
          <a:ln w="19050">
            <a:solidFill>
              <a:srgbClr val="2E31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r"/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80D4105-3A39-67A2-F75B-6C7DF95402A4}"/>
              </a:ext>
            </a:extLst>
          </p:cNvPr>
          <p:cNvCxnSpPr>
            <a:cxnSpLocks/>
            <a:stCxn id="62" idx="3"/>
            <a:endCxn id="11" idx="1"/>
          </p:cNvCxnSpPr>
          <p:nvPr/>
        </p:nvCxnSpPr>
        <p:spPr>
          <a:xfrm>
            <a:off x="4887945" y="3821002"/>
            <a:ext cx="187809" cy="1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926A0F5-D431-9306-A340-CCD2BA6C9FF6}"/>
              </a:ext>
            </a:extLst>
          </p:cNvPr>
          <p:cNvSpPr/>
          <p:nvPr/>
        </p:nvSpPr>
        <p:spPr>
          <a:xfrm>
            <a:off x="5075754" y="2517946"/>
            <a:ext cx="1247507" cy="2606114"/>
          </a:xfrm>
          <a:prstGeom prst="roundRect">
            <a:avLst>
              <a:gd name="adj" fmla="val 11603"/>
            </a:avLst>
          </a:prstGeom>
          <a:noFill/>
          <a:ln w="19050">
            <a:solidFill>
              <a:srgbClr val="4F7CA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Visual Tokens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10B56E3-E2E1-6F3A-D326-440E864B907D}"/>
              </a:ext>
            </a:extLst>
          </p:cNvPr>
          <p:cNvGrpSpPr/>
          <p:nvPr/>
        </p:nvGrpSpPr>
        <p:grpSpPr>
          <a:xfrm>
            <a:off x="5180997" y="2948908"/>
            <a:ext cx="185188" cy="1744188"/>
            <a:chOff x="3486371" y="1828436"/>
            <a:chExt cx="185188" cy="1744188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4363CC3-03C3-46E4-D3C8-AE9003DB5C9D}"/>
                </a:ext>
              </a:extLst>
            </p:cNvPr>
            <p:cNvGrpSpPr/>
            <p:nvPr/>
          </p:nvGrpSpPr>
          <p:grpSpPr>
            <a:xfrm>
              <a:off x="3486373" y="1828436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4E3F61FD-383D-8525-8DE9-6D0E6B9F118F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E2638D04-40ED-8E08-6139-41C478DF8E8C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050F4E0-4AAA-0015-9EEB-5632E6815F43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chemeClr val="accent3">
                  <a:lumMod val="20000"/>
                  <a:lumOff val="80000"/>
                  <a:alpha val="34309"/>
                </a:schemeClr>
              </a:solidFill>
              <a:ln w="9525">
                <a:solidFill>
                  <a:schemeClr val="accent3">
                    <a:alpha val="34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C14CC2D2-98C6-BFE1-56FA-5A94AF21901B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85D65DA-C342-CB5E-CFA4-EB57FA29F3BC}"/>
                </a:ext>
              </a:extLst>
            </p:cNvPr>
            <p:cNvGrpSpPr/>
            <p:nvPr/>
          </p:nvGrpSpPr>
          <p:grpSpPr>
            <a:xfrm>
              <a:off x="3486371" y="2718391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D02D4AB-FCC1-1265-5301-80418E5BF4C8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32DD4452-628A-AA6B-4B88-F6DE278EDCFB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4FD2B0FA-CB05-9480-780F-0411660991CF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EBC28C21-127F-347C-DCEA-786F38F19DAE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9C6A313E-4FFB-CD4F-4E6D-CDC9C33AEE6F}"/>
              </a:ext>
            </a:extLst>
          </p:cNvPr>
          <p:cNvGrpSpPr/>
          <p:nvPr/>
        </p:nvGrpSpPr>
        <p:grpSpPr>
          <a:xfrm>
            <a:off x="5589870" y="2952080"/>
            <a:ext cx="185186" cy="1741016"/>
            <a:chOff x="4019113" y="1828436"/>
            <a:chExt cx="185186" cy="174101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93B94CC-CD10-A794-A5D8-1569B0330F3A}"/>
                </a:ext>
              </a:extLst>
            </p:cNvPr>
            <p:cNvGrpSpPr/>
            <p:nvPr/>
          </p:nvGrpSpPr>
          <p:grpSpPr>
            <a:xfrm>
              <a:off x="4019113" y="1828436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CCF02635-C4B9-0952-1075-F49B747BEAA1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5B122330-47C2-3FC2-E588-477D98EFBDA3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19281E9F-1793-BA3D-0A76-5210C601E2B6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chemeClr val="accent3">
                  <a:lumMod val="20000"/>
                  <a:lumOff val="80000"/>
                  <a:alpha val="67000"/>
                </a:schemeClr>
              </a:solidFill>
              <a:ln w="9525">
                <a:solidFill>
                  <a:schemeClr val="accent3">
                    <a:alpha val="67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88949B74-0E47-46FC-595E-3EED42EC5BAF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A5C88A2-D335-7D0F-1FCF-1094F672D9D0}"/>
                </a:ext>
              </a:extLst>
            </p:cNvPr>
            <p:cNvGrpSpPr/>
            <p:nvPr/>
          </p:nvGrpSpPr>
          <p:grpSpPr>
            <a:xfrm>
              <a:off x="4019113" y="2715219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6F751F90-83F8-428F-E53E-39D2DF307324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F59C77EC-E5A5-1930-3C57-BDC70ECC1440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5B5472E4-4928-4C1B-C823-3F06F3072239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CF6A4486-E8BB-49D4-2893-244C05B0B623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6F83510-95D9-2C5A-79CA-AC79311EB259}"/>
              </a:ext>
            </a:extLst>
          </p:cNvPr>
          <p:cNvGrpSpPr/>
          <p:nvPr/>
        </p:nvGrpSpPr>
        <p:grpSpPr>
          <a:xfrm>
            <a:off x="5998741" y="2955313"/>
            <a:ext cx="189654" cy="1751767"/>
            <a:chOff x="4443451" y="1959983"/>
            <a:chExt cx="189654" cy="175176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145570A-02CC-531B-197C-CDBF0C3867D8}"/>
                </a:ext>
              </a:extLst>
            </p:cNvPr>
            <p:cNvGrpSpPr/>
            <p:nvPr/>
          </p:nvGrpSpPr>
          <p:grpSpPr>
            <a:xfrm>
              <a:off x="4443451" y="2857517"/>
              <a:ext cx="185186" cy="854233"/>
              <a:chOff x="4838366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FCC5AC69-165E-74C7-C91A-ECC1AB167E2A}"/>
                  </a:ext>
                </a:extLst>
              </p:cNvPr>
              <p:cNvSpPr/>
              <p:nvPr/>
            </p:nvSpPr>
            <p:spPr>
              <a:xfrm>
                <a:off x="4838368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67A0947D-1D35-2799-CCD6-C26EB87CC477}"/>
                  </a:ext>
                </a:extLst>
              </p:cNvPr>
              <p:cNvSpPr/>
              <p:nvPr/>
            </p:nvSpPr>
            <p:spPr>
              <a:xfrm>
                <a:off x="4838366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E1668EE1-70A4-8B48-838C-6E3EE046D938}"/>
                  </a:ext>
                </a:extLst>
              </p:cNvPr>
              <p:cNvSpPr/>
              <p:nvPr/>
            </p:nvSpPr>
            <p:spPr>
              <a:xfrm>
                <a:off x="4838366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EF5BB7F7-C9F3-6746-A335-85FCC197250A}"/>
                  </a:ext>
                </a:extLst>
              </p:cNvPr>
              <p:cNvSpPr/>
              <p:nvPr/>
            </p:nvSpPr>
            <p:spPr>
              <a:xfrm>
                <a:off x="4838366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961B925-8745-5D36-8B37-6CAB918D3773}"/>
                </a:ext>
              </a:extLst>
            </p:cNvPr>
            <p:cNvGrpSpPr/>
            <p:nvPr/>
          </p:nvGrpSpPr>
          <p:grpSpPr>
            <a:xfrm>
              <a:off x="4447919" y="1959983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41120C9E-AB85-0DCD-820B-84815063853C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7932067C-F556-B233-6610-13C13D99CE77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4742D868-E405-5F4C-87ED-DE4911BE3D55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95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15C310BD-81C5-0A41-F7A5-B6852BAFCEED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FE64BCE-9813-710C-CE30-3CF485C075DD}"/>
              </a:ext>
            </a:extLst>
          </p:cNvPr>
          <p:cNvSpPr/>
          <p:nvPr/>
        </p:nvSpPr>
        <p:spPr>
          <a:xfrm>
            <a:off x="3795875" y="2517945"/>
            <a:ext cx="1092070" cy="2606114"/>
          </a:xfrm>
          <a:prstGeom prst="roundRect">
            <a:avLst>
              <a:gd name="adj" fmla="val 13749"/>
            </a:avLst>
          </a:prstGeom>
          <a:solidFill>
            <a:srgbClr val="EAF1F8"/>
          </a:solidFill>
          <a:ln w="19050">
            <a:solidFill>
              <a:srgbClr val="4F7C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Times New Roman" panose="02020603050405020304" pitchFamily="18" charset="0"/>
              </a:rPr>
              <a:t>Multi-View Backbone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25AF02E-0867-E46A-80D7-9B83B58E95E8}"/>
              </a:ext>
            </a:extLst>
          </p:cNvPr>
          <p:cNvSpPr txBox="1"/>
          <p:nvPr/>
        </p:nvSpPr>
        <p:spPr>
          <a:xfrm>
            <a:off x="740502" y="1426698"/>
            <a:ext cx="267022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Multi-View Input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CC5CD77-EC3C-2F01-2D79-6D6FB1C104FA}"/>
              </a:ext>
            </a:extLst>
          </p:cNvPr>
          <p:cNvCxnSpPr>
            <a:cxnSpLocks/>
            <a:endCxn id="62" idx="1"/>
          </p:cNvCxnSpPr>
          <p:nvPr/>
        </p:nvCxnSpPr>
        <p:spPr>
          <a:xfrm flipV="1">
            <a:off x="3410727" y="3821002"/>
            <a:ext cx="385148" cy="5442"/>
          </a:xfrm>
          <a:prstGeom prst="straightConnector1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EE5C8795-C549-03BB-C80E-9ED1D6C4A505}"/>
              </a:ext>
            </a:extLst>
          </p:cNvPr>
          <p:cNvSpPr/>
          <p:nvPr/>
        </p:nvSpPr>
        <p:spPr>
          <a:xfrm>
            <a:off x="960437" y="2517945"/>
            <a:ext cx="318655" cy="33983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5A39482-239B-5FED-E146-9F7BCCA94B96}"/>
              </a:ext>
            </a:extLst>
          </p:cNvPr>
          <p:cNvGrpSpPr/>
          <p:nvPr/>
        </p:nvGrpSpPr>
        <p:grpSpPr>
          <a:xfrm>
            <a:off x="6768381" y="3131429"/>
            <a:ext cx="822289" cy="1316493"/>
            <a:chOff x="8540254" y="2258195"/>
            <a:chExt cx="822289" cy="1316493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6B5716C7-DED4-6601-4663-2455BF8899E3}"/>
                </a:ext>
              </a:extLst>
            </p:cNvPr>
            <p:cNvSpPr/>
            <p:nvPr/>
          </p:nvSpPr>
          <p:spPr>
            <a:xfrm>
              <a:off x="8540254" y="2258195"/>
              <a:ext cx="822289" cy="1316493"/>
            </a:xfrm>
            <a:prstGeom prst="roundRect">
              <a:avLst>
                <a:gd name="adj" fmla="val 18352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MLP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/>
                <p:nvPr/>
              </p:nvSpPr>
              <p:spPr>
                <a:xfrm>
                  <a:off x="8540254" y="2685609"/>
                  <a:ext cx="822289" cy="5078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1100" b="0" dirty="0">
                      <a:cs typeface="Times New Roman" panose="02020603050405020304" pitchFamily="18" charset="0"/>
                    </a:rPr>
                    <a:t>One Token</a:t>
                  </a:r>
                  <a:endParaRPr lang="en-US" sz="1100" b="0" i="1" dirty="0">
                    <a:cs typeface="Times New Roman" panose="020206030504050203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1100" i="1" dirty="0"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100" b="0" dirty="0">
                      <a:cs typeface="Times New Roman" panose="02020603050405020304" pitchFamily="18" charset="0"/>
                    </a:rPr>
                    <a:t>G Gaussians</a:t>
                  </a: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0254" y="2685609"/>
                  <a:ext cx="822289" cy="507831"/>
                </a:xfrm>
                <a:prstGeom prst="rect">
                  <a:avLst/>
                </a:prstGeom>
                <a:blipFill>
                  <a:blip r:embed="rId12"/>
                  <a:stretch>
                    <a:fillRect l="-7576" t="-9756" r="-12121" b="-146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68" name="Curved Connector 67">
            <a:extLst>
              <a:ext uri="{FF2B5EF4-FFF2-40B4-BE49-F238E27FC236}">
                <a16:creationId xmlns:a16="http://schemas.microsoft.com/office/drawing/2014/main" id="{7A09340F-CBF4-3238-EFA7-D15DA2EA35F3}"/>
              </a:ext>
            </a:extLst>
          </p:cNvPr>
          <p:cNvCxnSpPr>
            <a:stCxn id="33" idx="3"/>
            <a:endCxn id="63" idx="1"/>
          </p:cNvCxnSpPr>
          <p:nvPr/>
        </p:nvCxnSpPr>
        <p:spPr>
          <a:xfrm>
            <a:off x="6188393" y="3493938"/>
            <a:ext cx="579988" cy="318821"/>
          </a:xfrm>
          <a:prstGeom prst="curvedConnector3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34184797-7991-F1F7-85E2-89A047986840}"/>
              </a:ext>
            </a:extLst>
          </p:cNvPr>
          <p:cNvCxnSpPr>
            <a:cxnSpLocks/>
            <a:stCxn id="63" idx="3"/>
          </p:cNvCxnSpPr>
          <p:nvPr/>
        </p:nvCxnSpPr>
        <p:spPr>
          <a:xfrm>
            <a:off x="7590670" y="3812759"/>
            <a:ext cx="1097199" cy="9739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urved Connector 78">
            <a:extLst>
              <a:ext uri="{FF2B5EF4-FFF2-40B4-BE49-F238E27FC236}">
                <a16:creationId xmlns:a16="http://schemas.microsoft.com/office/drawing/2014/main" id="{F5763951-05ED-23ED-F29B-1031265208EE}"/>
              </a:ext>
            </a:extLst>
          </p:cNvPr>
          <p:cNvCxnSpPr>
            <a:cxnSpLocks/>
          </p:cNvCxnSpPr>
          <p:nvPr/>
        </p:nvCxnSpPr>
        <p:spPr>
          <a:xfrm rot="16200000" flipH="1">
            <a:off x="575422" y="3419925"/>
            <a:ext cx="1214330" cy="97549"/>
          </a:xfrm>
          <a:prstGeom prst="curvedConnector3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urved Connector 79">
            <a:extLst>
              <a:ext uri="{FF2B5EF4-FFF2-40B4-BE49-F238E27FC236}">
                <a16:creationId xmlns:a16="http://schemas.microsoft.com/office/drawing/2014/main" id="{06035FDF-6AF3-3DCF-2761-497113886F03}"/>
              </a:ext>
            </a:extLst>
          </p:cNvPr>
          <p:cNvCxnSpPr>
            <a:cxnSpLocks/>
          </p:cNvCxnSpPr>
          <p:nvPr/>
        </p:nvCxnSpPr>
        <p:spPr>
          <a:xfrm>
            <a:off x="1293140" y="2691620"/>
            <a:ext cx="1484183" cy="12700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urved Connector 80">
            <a:extLst>
              <a:ext uri="{FF2B5EF4-FFF2-40B4-BE49-F238E27FC236}">
                <a16:creationId xmlns:a16="http://schemas.microsoft.com/office/drawing/2014/main" id="{FF0A08F5-6E78-4D02-12D8-AAD0306D42D9}"/>
              </a:ext>
            </a:extLst>
          </p:cNvPr>
          <p:cNvCxnSpPr>
            <a:cxnSpLocks/>
          </p:cNvCxnSpPr>
          <p:nvPr/>
        </p:nvCxnSpPr>
        <p:spPr>
          <a:xfrm>
            <a:off x="1293140" y="2691620"/>
            <a:ext cx="1545657" cy="1375054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urved Connector 83">
            <a:extLst>
              <a:ext uri="{FF2B5EF4-FFF2-40B4-BE49-F238E27FC236}">
                <a16:creationId xmlns:a16="http://schemas.microsoft.com/office/drawing/2014/main" id="{D966B11F-C1CC-6B2C-E37B-34BBD31DB6C0}"/>
              </a:ext>
            </a:extLst>
          </p:cNvPr>
          <p:cNvCxnSpPr>
            <a:cxnSpLocks/>
          </p:cNvCxnSpPr>
          <p:nvPr/>
        </p:nvCxnSpPr>
        <p:spPr>
          <a:xfrm rot="16200000" flipH="1">
            <a:off x="-301193" y="3967293"/>
            <a:ext cx="2808229" cy="256877"/>
          </a:xfrm>
          <a:prstGeom prst="curvedConnector3">
            <a:avLst>
              <a:gd name="adj1" fmla="val 100279"/>
            </a:avLst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urved Connector 84">
            <a:extLst>
              <a:ext uri="{FF2B5EF4-FFF2-40B4-BE49-F238E27FC236}">
                <a16:creationId xmlns:a16="http://schemas.microsoft.com/office/drawing/2014/main" id="{4D4ED569-8819-BDBF-5049-2085083440B3}"/>
              </a:ext>
            </a:extLst>
          </p:cNvPr>
          <p:cNvCxnSpPr>
            <a:cxnSpLocks/>
          </p:cNvCxnSpPr>
          <p:nvPr/>
        </p:nvCxnSpPr>
        <p:spPr>
          <a:xfrm rot="16200000" flipH="1">
            <a:off x="756592" y="3214308"/>
            <a:ext cx="2587286" cy="1846706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582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000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repeatCount="indefinite" fill="hold" display="0">
                  <p:stCondLst>
                    <p:cond delay="indefinite"/>
                  </p:stCondLst>
                </p:cTn>
                <p:tgtEl>
                  <p:spTgt spid="75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D299B4-371F-D013-442D-ED61E4A52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1" name="wiggle_wheel">
            <a:hlinkClick r:id="" action="ppaction://media"/>
            <a:extLst>
              <a:ext uri="{FF2B5EF4-FFF2-40B4-BE49-F238E27FC236}">
                <a16:creationId xmlns:a16="http://schemas.microsoft.com/office/drawing/2014/main" id="{08AFF258-A1FC-D7FD-BB93-4307872FEE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07631" y="2643507"/>
            <a:ext cx="2227262" cy="2227262"/>
          </a:xfrm>
          <a:prstGeom prst="roundRect">
            <a:avLst>
              <a:gd name="adj" fmla="val 5280"/>
            </a:avLst>
          </a:prstGeom>
        </p:spPr>
      </p:pic>
      <p:sp>
        <p:nvSpPr>
          <p:cNvPr id="230" name="Rounded Rectangle 229">
            <a:extLst>
              <a:ext uri="{FF2B5EF4-FFF2-40B4-BE49-F238E27FC236}">
                <a16:creationId xmlns:a16="http://schemas.microsoft.com/office/drawing/2014/main" id="{46426528-A3E6-1D1A-CCA6-FFA22C6B6DF0}"/>
              </a:ext>
            </a:extLst>
          </p:cNvPr>
          <p:cNvSpPr/>
          <p:nvPr/>
        </p:nvSpPr>
        <p:spPr>
          <a:xfrm>
            <a:off x="1994831" y="2236787"/>
            <a:ext cx="7488677" cy="2812707"/>
          </a:xfrm>
          <a:prstGeom prst="roundRect">
            <a:avLst>
              <a:gd name="adj" fmla="val 5514"/>
            </a:avLst>
          </a:prstGeom>
          <a:solidFill>
            <a:srgbClr val="F9F8F4"/>
          </a:solidFill>
          <a:ln w="19050">
            <a:solidFill>
              <a:srgbClr val="2E31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r"/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29" name="Straight Arrow Connector 528">
            <a:extLst>
              <a:ext uri="{FF2B5EF4-FFF2-40B4-BE49-F238E27FC236}">
                <a16:creationId xmlns:a16="http://schemas.microsoft.com/office/drawing/2014/main" id="{5F4EF274-D3A3-B066-1FCC-BE4C927D2ABE}"/>
              </a:ext>
            </a:extLst>
          </p:cNvPr>
          <p:cNvCxnSpPr>
            <a:cxnSpLocks/>
            <a:stCxn id="371" idx="3"/>
          </p:cNvCxnSpPr>
          <p:nvPr/>
        </p:nvCxnSpPr>
        <p:spPr>
          <a:xfrm flipV="1">
            <a:off x="8425037" y="3734697"/>
            <a:ext cx="134204" cy="2624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A325A09-C150-7669-0C1E-BF06D852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Initial Idea: have a learned, fixed set of gaussian queries.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DFA96-8120-A3BF-C363-68DD0E0DD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68D8-50EF-ED44-A9D1-2A2F5120C99E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7BE66-A97B-12D3-0FF3-6C4FCA937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68F6E-7137-1D8B-108D-978C5C67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12</a:t>
            </a:fld>
            <a:endParaRPr lang="de-CH" noProof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80D4105-3A39-67A2-F75B-6C7DF95402A4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203785" y="2968208"/>
            <a:ext cx="192781" cy="1149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926A0F5-D431-9306-A340-CCD2BA6C9FF6}"/>
              </a:ext>
            </a:extLst>
          </p:cNvPr>
          <p:cNvSpPr/>
          <p:nvPr/>
        </p:nvSpPr>
        <p:spPr>
          <a:xfrm>
            <a:off x="3396566" y="2337817"/>
            <a:ext cx="1722512" cy="1263079"/>
          </a:xfrm>
          <a:prstGeom prst="roundRect">
            <a:avLst>
              <a:gd name="adj" fmla="val 11603"/>
            </a:avLst>
          </a:prstGeom>
          <a:noFill/>
          <a:ln w="19050">
            <a:solidFill>
              <a:srgbClr val="4F7CA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Visual Tokens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0B074E8-CAEE-C0F4-9FB2-353D203E4797}"/>
              </a:ext>
            </a:extLst>
          </p:cNvPr>
          <p:cNvGrpSpPr/>
          <p:nvPr/>
        </p:nvGrpSpPr>
        <p:grpSpPr>
          <a:xfrm>
            <a:off x="3507514" y="2644779"/>
            <a:ext cx="400687" cy="856133"/>
            <a:chOff x="5180999" y="2948908"/>
            <a:chExt cx="400687" cy="85613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4363CC3-03C3-46E4-D3C8-AE9003DB5C9D}"/>
                </a:ext>
              </a:extLst>
            </p:cNvPr>
            <p:cNvGrpSpPr/>
            <p:nvPr/>
          </p:nvGrpSpPr>
          <p:grpSpPr>
            <a:xfrm>
              <a:off x="5180999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4E3F61FD-383D-8525-8DE9-6D0E6B9F118F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E2638D04-40ED-8E08-6139-41C478DF8E8C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050F4E0-4AAA-0015-9EEB-5632E6815F43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34309"/>
                </a:srgbClr>
              </a:solidFill>
              <a:ln w="9525">
                <a:solidFill>
                  <a:srgbClr val="50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C14CC2D2-98C6-BFE1-56FA-5A94AF21901B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85D65DA-C342-CB5E-CFA4-EB57FA29F3BC}"/>
                </a:ext>
              </a:extLst>
            </p:cNvPr>
            <p:cNvGrpSpPr/>
            <p:nvPr/>
          </p:nvGrpSpPr>
          <p:grpSpPr>
            <a:xfrm>
              <a:off x="5396500" y="29508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D02D4AB-FCC1-1265-5301-80418E5BF4C8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32DD4452-628A-AA6B-4B88-F6DE278EDCFB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4FD2B0FA-CB05-9480-780F-0411660991CF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EBC28C21-127F-347C-DCEA-786F38F19DAE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8AA7F233-16FF-E4A1-87EA-CF19F6C9949E}"/>
              </a:ext>
            </a:extLst>
          </p:cNvPr>
          <p:cNvGrpSpPr/>
          <p:nvPr/>
        </p:nvGrpSpPr>
        <p:grpSpPr>
          <a:xfrm>
            <a:off x="4065609" y="2643507"/>
            <a:ext cx="398222" cy="857405"/>
            <a:chOff x="5589870" y="2948908"/>
            <a:chExt cx="398222" cy="85740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93B94CC-CD10-A794-A5D8-1569B0330F3A}"/>
                </a:ext>
              </a:extLst>
            </p:cNvPr>
            <p:cNvGrpSpPr/>
            <p:nvPr/>
          </p:nvGrpSpPr>
          <p:grpSpPr>
            <a:xfrm>
              <a:off x="5589870" y="2952080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CCF02635-C4B9-0952-1075-F49B747BEAA1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5B122330-47C2-3FC2-E588-477D98EFBDA3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19281E9F-1793-BA3D-0A76-5210C601E2B6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67000"/>
                </a:srgbClr>
              </a:solidFill>
              <a:ln w="9525">
                <a:solidFill>
                  <a:srgbClr val="50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88949B74-0E47-46FC-595E-3EED42EC5BAF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A5C88A2-D335-7D0F-1FCF-1094F672D9D0}"/>
                </a:ext>
              </a:extLst>
            </p:cNvPr>
            <p:cNvGrpSpPr/>
            <p:nvPr/>
          </p:nvGrpSpPr>
          <p:grpSpPr>
            <a:xfrm>
              <a:off x="5802906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6F751F90-83F8-428F-E53E-39D2DF307324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F59C77EC-E5A5-1930-3C57-BDC70ECC1440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5B5472E4-4928-4C1B-C823-3F06F3072239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CF6A4486-E8BB-49D4-2893-244C05B0B623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12C3901D-148E-E233-F295-99535BB57378}"/>
              </a:ext>
            </a:extLst>
          </p:cNvPr>
          <p:cNvGrpSpPr/>
          <p:nvPr/>
        </p:nvGrpSpPr>
        <p:grpSpPr>
          <a:xfrm>
            <a:off x="4621238" y="2646679"/>
            <a:ext cx="397927" cy="854233"/>
            <a:chOff x="6003209" y="2955313"/>
            <a:chExt cx="397927" cy="85423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145570A-02CC-531B-197C-CDBF0C3867D8}"/>
                </a:ext>
              </a:extLst>
            </p:cNvPr>
            <p:cNvGrpSpPr/>
            <p:nvPr/>
          </p:nvGrpSpPr>
          <p:grpSpPr>
            <a:xfrm>
              <a:off x="6215950" y="2955313"/>
              <a:ext cx="185186" cy="854233"/>
              <a:chOff x="4838366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FCC5AC69-165E-74C7-C91A-ECC1AB167E2A}"/>
                  </a:ext>
                </a:extLst>
              </p:cNvPr>
              <p:cNvSpPr/>
              <p:nvPr/>
            </p:nvSpPr>
            <p:spPr>
              <a:xfrm>
                <a:off x="4838368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67A0947D-1D35-2799-CCD6-C26EB87CC477}"/>
                  </a:ext>
                </a:extLst>
              </p:cNvPr>
              <p:cNvSpPr/>
              <p:nvPr/>
            </p:nvSpPr>
            <p:spPr>
              <a:xfrm>
                <a:off x="4838366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E1668EE1-70A4-8B48-838C-6E3EE046D938}"/>
                  </a:ext>
                </a:extLst>
              </p:cNvPr>
              <p:cNvSpPr/>
              <p:nvPr/>
            </p:nvSpPr>
            <p:spPr>
              <a:xfrm>
                <a:off x="4838366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EF5BB7F7-C9F3-6746-A335-85FCC197250A}"/>
                  </a:ext>
                </a:extLst>
              </p:cNvPr>
              <p:cNvSpPr/>
              <p:nvPr/>
            </p:nvSpPr>
            <p:spPr>
              <a:xfrm>
                <a:off x="4838366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961B925-8745-5D36-8B37-6CAB918D3773}"/>
                </a:ext>
              </a:extLst>
            </p:cNvPr>
            <p:cNvGrpSpPr/>
            <p:nvPr/>
          </p:nvGrpSpPr>
          <p:grpSpPr>
            <a:xfrm>
              <a:off x="6003209" y="2955313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41120C9E-AB85-0DCD-820B-84815063853C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7932067C-F556-B233-6610-13C13D99CE77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4742D868-E405-5F4C-87ED-DE4911BE3D55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/>
              </a:solidFill>
              <a:ln w="9525">
                <a:solidFill>
                  <a:srgbClr val="50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15C310BD-81C5-0A41-F7A5-B6852BAFCEED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FE64BCE-9813-710C-CE30-3CF485C075DD}"/>
              </a:ext>
            </a:extLst>
          </p:cNvPr>
          <p:cNvSpPr/>
          <p:nvPr/>
        </p:nvSpPr>
        <p:spPr>
          <a:xfrm>
            <a:off x="2125675" y="2334246"/>
            <a:ext cx="1092070" cy="2606114"/>
          </a:xfrm>
          <a:prstGeom prst="roundRect">
            <a:avLst>
              <a:gd name="adj" fmla="val 13749"/>
            </a:avLst>
          </a:prstGeom>
          <a:solidFill>
            <a:srgbClr val="EAF1F8"/>
          </a:solidFill>
          <a:ln w="19050">
            <a:solidFill>
              <a:srgbClr val="4F7C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Times New Roman" panose="02020603050405020304" pitchFamily="18" charset="0"/>
              </a:rPr>
              <a:t>Multi-View Backbone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2A0A0A-1844-9DF7-C5F1-5764F57CD4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162" y="3167750"/>
            <a:ext cx="762682" cy="76268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AC2F83-A01E-0826-3FD6-6EE4271CB09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42" y="3246114"/>
            <a:ext cx="762328" cy="762328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FAB0E0-B0EF-315A-E087-04A67C2865E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168" y="3324124"/>
            <a:ext cx="762327" cy="762327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CCF84C-C988-3E3E-7403-15E54651319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993" y="3402133"/>
            <a:ext cx="762682" cy="76268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D629F8-287C-E6C9-A25C-AFE4F36EE03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173" y="3480497"/>
            <a:ext cx="762328" cy="762328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85975DD-0DEE-1B36-B698-A26262F2C37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6001" y="3558507"/>
            <a:ext cx="762327" cy="762327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625AF02E-0867-E46A-80D7-9B83B58E95E8}"/>
              </a:ext>
            </a:extLst>
          </p:cNvPr>
          <p:cNvSpPr txBox="1"/>
          <p:nvPr/>
        </p:nvSpPr>
        <p:spPr>
          <a:xfrm>
            <a:off x="212499" y="2880957"/>
            <a:ext cx="140583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Multi-View Input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CC5CD77-EC3C-2F01-2D79-6D6FB1C104FA}"/>
              </a:ext>
            </a:extLst>
          </p:cNvPr>
          <p:cNvCxnSpPr>
            <a:cxnSpLocks/>
            <a:endCxn id="62" idx="1"/>
          </p:cNvCxnSpPr>
          <p:nvPr/>
        </p:nvCxnSpPr>
        <p:spPr>
          <a:xfrm>
            <a:off x="1677743" y="3637303"/>
            <a:ext cx="447932" cy="0"/>
          </a:xfrm>
          <a:prstGeom prst="straightConnector1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5A39482-239B-5FED-E146-9F7BCCA94B96}"/>
              </a:ext>
            </a:extLst>
          </p:cNvPr>
          <p:cNvGrpSpPr/>
          <p:nvPr/>
        </p:nvGrpSpPr>
        <p:grpSpPr>
          <a:xfrm>
            <a:off x="8562197" y="3070401"/>
            <a:ext cx="822289" cy="1316493"/>
            <a:chOff x="8540254" y="2258195"/>
            <a:chExt cx="822289" cy="1316493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6B5716C7-DED4-6601-4663-2455BF8899E3}"/>
                </a:ext>
              </a:extLst>
            </p:cNvPr>
            <p:cNvSpPr/>
            <p:nvPr/>
          </p:nvSpPr>
          <p:spPr>
            <a:xfrm>
              <a:off x="8540254" y="2258195"/>
              <a:ext cx="822289" cy="1316493"/>
            </a:xfrm>
            <a:prstGeom prst="roundRect">
              <a:avLst>
                <a:gd name="adj" fmla="val 18352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MLP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/>
                <p:nvPr/>
              </p:nvSpPr>
              <p:spPr>
                <a:xfrm>
                  <a:off x="8540254" y="2685609"/>
                  <a:ext cx="822289" cy="5078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1100" b="0" dirty="0">
                      <a:cs typeface="Times New Roman" panose="02020603050405020304" pitchFamily="18" charset="0"/>
                    </a:rPr>
                    <a:t>One Token</a:t>
                  </a:r>
                  <a:endParaRPr lang="en-US" sz="1100" b="0" i="1" dirty="0">
                    <a:cs typeface="Times New Roman" panose="020206030504050203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1100" i="1" dirty="0"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100" b="0" dirty="0">
                      <a:cs typeface="Times New Roman" panose="02020603050405020304" pitchFamily="18" charset="0"/>
                    </a:rPr>
                    <a:t>G Gaussians</a:t>
                  </a: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0254" y="2685609"/>
                  <a:ext cx="822289" cy="507831"/>
                </a:xfrm>
                <a:prstGeom prst="rect">
                  <a:avLst/>
                </a:prstGeom>
                <a:blipFill>
                  <a:blip r:embed="rId12"/>
                  <a:stretch>
                    <a:fillRect l="-9231" t="-7317" r="-13846" b="-170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15BB41A-1295-52EA-A8CD-E0747B4BA622}"/>
              </a:ext>
            </a:extLst>
          </p:cNvPr>
          <p:cNvGrpSpPr/>
          <p:nvPr/>
        </p:nvGrpSpPr>
        <p:grpSpPr>
          <a:xfrm>
            <a:off x="4742375" y="3819152"/>
            <a:ext cx="376703" cy="1127834"/>
            <a:chOff x="4564980" y="3000896"/>
            <a:chExt cx="376703" cy="1127834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FAA4432C-782E-9E39-17FE-399AD5D681CB}"/>
                </a:ext>
              </a:extLst>
            </p:cNvPr>
            <p:cNvSpPr/>
            <p:nvPr/>
          </p:nvSpPr>
          <p:spPr>
            <a:xfrm>
              <a:off x="4564980" y="3000896"/>
              <a:ext cx="376703" cy="1127834"/>
            </a:xfrm>
            <a:prstGeom prst="roundRect">
              <a:avLst>
                <a:gd name="adj" fmla="val 13925"/>
              </a:avLst>
            </a:prstGeom>
            <a:noFill/>
            <a:ln w="19050">
              <a:solidFill>
                <a:srgbClr val="4F7CAC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t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Q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A384605-805B-0DDD-5592-44DFB39C15D2}"/>
                </a:ext>
              </a:extLst>
            </p:cNvPr>
            <p:cNvGrpSpPr/>
            <p:nvPr/>
          </p:nvGrpSpPr>
          <p:grpSpPr>
            <a:xfrm>
              <a:off x="4660739" y="3229534"/>
              <a:ext cx="185184" cy="854233"/>
              <a:chOff x="7919156" y="3325402"/>
              <a:chExt cx="185184" cy="854233"/>
            </a:xfrm>
          </p:grpSpPr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1A71246A-2AD3-1743-60BF-1692EC31D0B7}"/>
                  </a:ext>
                </a:extLst>
              </p:cNvPr>
              <p:cNvSpPr/>
              <p:nvPr/>
            </p:nvSpPr>
            <p:spPr>
              <a:xfrm>
                <a:off x="7919156" y="3325402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269F7D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7DC4AB6A-60BE-B856-5868-47BA9F59AED4}"/>
                  </a:ext>
                </a:extLst>
              </p:cNvPr>
              <p:cNvSpPr/>
              <p:nvPr/>
            </p:nvSpPr>
            <p:spPr>
              <a:xfrm>
                <a:off x="7919156" y="3548418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AD05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6B286335-5236-5850-DD3F-0F97890E28E4}"/>
                  </a:ext>
                </a:extLst>
              </p:cNvPr>
              <p:cNvSpPr/>
              <p:nvPr/>
            </p:nvSpPr>
            <p:spPr>
              <a:xfrm>
                <a:off x="7919156" y="3771435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DA5F02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FE706D44-53CA-1B1E-117E-2054B4C2E140}"/>
                  </a:ext>
                </a:extLst>
              </p:cNvPr>
              <p:cNvSpPr/>
              <p:nvPr/>
            </p:nvSpPr>
            <p:spPr>
              <a:xfrm>
                <a:off x="7919156" y="399445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2989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37" name="Group 536">
            <a:extLst>
              <a:ext uri="{FF2B5EF4-FFF2-40B4-BE49-F238E27FC236}">
                <a16:creationId xmlns:a16="http://schemas.microsoft.com/office/drawing/2014/main" id="{46719F91-39E5-E128-22A5-DDA15DB63EAC}"/>
              </a:ext>
            </a:extLst>
          </p:cNvPr>
          <p:cNvGrpSpPr/>
          <p:nvPr/>
        </p:nvGrpSpPr>
        <p:grpSpPr>
          <a:xfrm>
            <a:off x="5119078" y="2340872"/>
            <a:ext cx="3305959" cy="2606114"/>
            <a:chOff x="5119078" y="2340872"/>
            <a:chExt cx="3305959" cy="260611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C2E4E70-6869-492E-88B6-903D241EED01}"/>
                </a:ext>
              </a:extLst>
            </p:cNvPr>
            <p:cNvSpPr txBox="1"/>
            <p:nvPr/>
          </p:nvSpPr>
          <p:spPr>
            <a:xfrm>
              <a:off x="5119078" y="2716295"/>
              <a:ext cx="7530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cs typeface="Times New Roman" panose="02020603050405020304" pitchFamily="18" charset="0"/>
                </a:rPr>
                <a:t>K,V</a:t>
              </a:r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28E30DAD-E07A-C1FF-4AC5-E8E6088A3A8A}"/>
                </a:ext>
              </a:extLst>
            </p:cNvPr>
            <p:cNvSpPr/>
            <p:nvPr/>
          </p:nvSpPr>
          <p:spPr>
            <a:xfrm>
              <a:off x="5872082" y="2340872"/>
              <a:ext cx="2063301" cy="2606114"/>
            </a:xfrm>
            <a:prstGeom prst="roundRect">
              <a:avLst>
                <a:gd name="adj" fmla="val 7192"/>
              </a:avLst>
            </a:prstGeom>
            <a:solidFill>
              <a:srgbClr val="E8F1E9"/>
            </a:solidFill>
            <a:ln w="19050">
              <a:solidFill>
                <a:srgbClr val="3A7A45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 anchorCtr="0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Token Aggregation</a:t>
              </a: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A91EEAA7-2260-302A-D3A5-FD2BDF74160A}"/>
                </a:ext>
              </a:extLst>
            </p:cNvPr>
            <p:cNvGrpSpPr/>
            <p:nvPr/>
          </p:nvGrpSpPr>
          <p:grpSpPr>
            <a:xfrm>
              <a:off x="5985154" y="2647059"/>
              <a:ext cx="1837157" cy="2175276"/>
              <a:chOff x="5859583" y="1828803"/>
              <a:chExt cx="1837157" cy="2175276"/>
            </a:xfrm>
          </p:grpSpPr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4D4D112F-8F01-2674-61C3-43E10386F5B1}"/>
                  </a:ext>
                </a:extLst>
              </p:cNvPr>
              <p:cNvCxnSpPr>
                <a:cxnSpLocks/>
                <a:stCxn id="73" idx="3"/>
                <a:endCxn id="72" idx="1"/>
              </p:cNvCxnSpPr>
              <p:nvPr/>
            </p:nvCxnSpPr>
            <p:spPr>
              <a:xfrm>
                <a:off x="6679280" y="2916441"/>
                <a:ext cx="197763" cy="0"/>
              </a:xfrm>
              <a:prstGeom prst="straightConnector1">
                <a:avLst/>
              </a:prstGeom>
              <a:ln w="25400">
                <a:solidFill>
                  <a:srgbClr val="2E312C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54E67493-C283-643A-249D-50ADFC5F21E8}"/>
                  </a:ext>
                </a:extLst>
              </p:cNvPr>
              <p:cNvSpPr/>
              <p:nvPr/>
            </p:nvSpPr>
            <p:spPr>
              <a:xfrm>
                <a:off x="6877043" y="1828803"/>
                <a:ext cx="819697" cy="2175276"/>
              </a:xfrm>
              <a:prstGeom prst="roundRect">
                <a:avLst>
                  <a:gd name="adj" fmla="val 18164"/>
                </a:avLst>
              </a:prstGeom>
              <a:solidFill>
                <a:srgbClr val="F2E9EE"/>
              </a:solidFill>
              <a:ln w="19050">
                <a:solidFill>
                  <a:srgbClr val="7A3B5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 anchorCtr="0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Self - Attention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63BCE7EB-CC0C-C8B2-E747-3CEFC3DBD399}"/>
                  </a:ext>
                </a:extLst>
              </p:cNvPr>
              <p:cNvSpPr/>
              <p:nvPr/>
            </p:nvSpPr>
            <p:spPr>
              <a:xfrm>
                <a:off x="5859583" y="1828803"/>
                <a:ext cx="819697" cy="2175276"/>
              </a:xfrm>
              <a:prstGeom prst="roundRect">
                <a:avLst>
                  <a:gd name="adj" fmla="val 18164"/>
                </a:avLst>
              </a:prstGeom>
              <a:solidFill>
                <a:srgbClr val="F2E9EE"/>
              </a:solidFill>
              <a:ln w="19050">
                <a:solidFill>
                  <a:srgbClr val="7A3B5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 anchorCtr="0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Cross - Attention</a:t>
                </a:r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2E1BE9E-3F32-7240-0C92-3F1F03F2DE8D}"/>
                </a:ext>
              </a:extLst>
            </p:cNvPr>
            <p:cNvSpPr txBox="1"/>
            <p:nvPr/>
          </p:nvSpPr>
          <p:spPr>
            <a:xfrm>
              <a:off x="7737104" y="2388529"/>
              <a:ext cx="152285" cy="1384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900" b="1" dirty="0">
                  <a:cs typeface="Times New Roman" panose="02020603050405020304" pitchFamily="18" charset="0"/>
                </a:rPr>
                <a:t>x L</a:t>
              </a:r>
            </a:p>
          </p:txBody>
        </p: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8A164358-3DBB-FE8D-C05D-3BD9D44392F1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119078" y="2964639"/>
              <a:ext cx="866076" cy="4718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68B12CE7-0D42-DE0E-D892-F2DC0B31BAD4}"/>
                </a:ext>
              </a:extLst>
            </p:cNvPr>
            <p:cNvCxnSpPr>
              <a:cxnSpLocks/>
              <a:stCxn id="72" idx="3"/>
            </p:cNvCxnSpPr>
            <p:nvPr/>
          </p:nvCxnSpPr>
          <p:spPr>
            <a:xfrm>
              <a:off x="7822311" y="3734697"/>
              <a:ext cx="226390" cy="0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FAF8492F-DBDE-9484-A9AF-F0D0F3E01183}"/>
                </a:ext>
              </a:extLst>
            </p:cNvPr>
            <p:cNvCxnSpPr>
              <a:cxnSpLocks/>
              <a:stCxn id="24" idx="3"/>
            </p:cNvCxnSpPr>
            <p:nvPr/>
          </p:nvCxnSpPr>
          <p:spPr>
            <a:xfrm>
              <a:off x="5119078" y="4383069"/>
              <a:ext cx="867164" cy="0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0" name="Group 369">
              <a:extLst>
                <a:ext uri="{FF2B5EF4-FFF2-40B4-BE49-F238E27FC236}">
                  <a16:creationId xmlns:a16="http://schemas.microsoft.com/office/drawing/2014/main" id="{390C7F3B-07B0-6EA6-AB57-C80F802739FA}"/>
                </a:ext>
              </a:extLst>
            </p:cNvPr>
            <p:cNvGrpSpPr/>
            <p:nvPr/>
          </p:nvGrpSpPr>
          <p:grpSpPr>
            <a:xfrm>
              <a:off x="8048334" y="3079074"/>
              <a:ext cx="376703" cy="1316494"/>
              <a:chOff x="7735851" y="1803345"/>
              <a:chExt cx="376703" cy="1316494"/>
            </a:xfrm>
          </p:grpSpPr>
          <p:sp>
            <p:nvSpPr>
              <p:cNvPr id="371" name="Rounded Rectangle 370">
                <a:extLst>
                  <a:ext uri="{FF2B5EF4-FFF2-40B4-BE49-F238E27FC236}">
                    <a16:creationId xmlns:a16="http://schemas.microsoft.com/office/drawing/2014/main" id="{86D44787-25D3-5019-092D-C2E587422FB7}"/>
                  </a:ext>
                </a:extLst>
              </p:cNvPr>
              <p:cNvSpPr/>
              <p:nvPr/>
            </p:nvSpPr>
            <p:spPr>
              <a:xfrm>
                <a:off x="7735851" y="1803345"/>
                <a:ext cx="376703" cy="1316494"/>
              </a:xfrm>
              <a:prstGeom prst="roundRect">
                <a:avLst>
                  <a:gd name="adj" fmla="val 13664"/>
                </a:avLst>
              </a:prstGeom>
              <a:noFill/>
              <a:ln w="19050">
                <a:solidFill>
                  <a:srgbClr val="3A7A45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72" name="Group 371">
                <a:extLst>
                  <a:ext uri="{FF2B5EF4-FFF2-40B4-BE49-F238E27FC236}">
                    <a16:creationId xmlns:a16="http://schemas.microsoft.com/office/drawing/2014/main" id="{B8BEFA8C-96E5-694F-9833-4ADDC0D6F242}"/>
                  </a:ext>
                </a:extLst>
              </p:cNvPr>
              <p:cNvGrpSpPr/>
              <p:nvPr/>
            </p:nvGrpSpPr>
            <p:grpSpPr>
              <a:xfrm>
                <a:off x="7831609" y="1803345"/>
                <a:ext cx="185184" cy="1218070"/>
                <a:chOff x="7831609" y="1803345"/>
                <a:chExt cx="185184" cy="1218070"/>
              </a:xfrm>
            </p:grpSpPr>
            <p:grpSp>
              <p:nvGrpSpPr>
                <p:cNvPr id="373" name="Group 372">
                  <a:extLst>
                    <a:ext uri="{FF2B5EF4-FFF2-40B4-BE49-F238E27FC236}">
                      <a16:creationId xmlns:a16="http://schemas.microsoft.com/office/drawing/2014/main" id="{2D2CC11D-F9A7-B923-2371-4887D602BFAA}"/>
                    </a:ext>
                  </a:extLst>
                </p:cNvPr>
                <p:cNvGrpSpPr/>
                <p:nvPr/>
              </p:nvGrpSpPr>
              <p:grpSpPr>
                <a:xfrm>
                  <a:off x="7831609" y="2167182"/>
                  <a:ext cx="185184" cy="854233"/>
                  <a:chOff x="7831609" y="2167182"/>
                  <a:chExt cx="185184" cy="854233"/>
                </a:xfrm>
              </p:grpSpPr>
              <p:grpSp>
                <p:nvGrpSpPr>
                  <p:cNvPr id="375" name="Group 374">
                    <a:extLst>
                      <a:ext uri="{FF2B5EF4-FFF2-40B4-BE49-F238E27FC236}">
                        <a16:creationId xmlns:a16="http://schemas.microsoft.com/office/drawing/2014/main" id="{0572869D-49DD-734C-C65B-F10345C0B09D}"/>
                      </a:ext>
                    </a:extLst>
                  </p:cNvPr>
                  <p:cNvGrpSpPr/>
                  <p:nvPr/>
                </p:nvGrpSpPr>
                <p:grpSpPr>
                  <a:xfrm>
                    <a:off x="7831609" y="2167182"/>
                    <a:ext cx="185184" cy="854232"/>
                    <a:chOff x="7690379" y="4639016"/>
                    <a:chExt cx="274320" cy="1265406"/>
                  </a:xfrm>
                  <a:solidFill>
                    <a:schemeClr val="bg1"/>
                  </a:solidFill>
                </p:grpSpPr>
                <p:sp>
                  <p:nvSpPr>
                    <p:cNvPr id="380" name="Rounded Rectangle 379">
                      <a:extLst>
                        <a:ext uri="{FF2B5EF4-FFF2-40B4-BE49-F238E27FC236}">
                          <a16:creationId xmlns:a16="http://schemas.microsoft.com/office/drawing/2014/main" id="{7D64AA7D-019D-D63E-B7F7-FF655F1EF8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90379" y="4639016"/>
                      <a:ext cx="274320" cy="274320"/>
                    </a:xfrm>
                    <a:prstGeom prst="roundRect">
                      <a:avLst>
                        <a:gd name="adj" fmla="val 6922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 anchorCtr="0"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81" name="Rounded Rectangle 380">
                      <a:extLst>
                        <a:ext uri="{FF2B5EF4-FFF2-40B4-BE49-F238E27FC236}">
                          <a16:creationId xmlns:a16="http://schemas.microsoft.com/office/drawing/2014/main" id="{0ACCB425-57F2-2914-B880-2889DEE244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90379" y="4969378"/>
                      <a:ext cx="274320" cy="274320"/>
                    </a:xfrm>
                    <a:prstGeom prst="roundRect">
                      <a:avLst>
                        <a:gd name="adj" fmla="val 6922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 anchorCtr="0"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82" name="Rounded Rectangle 381">
                      <a:extLst>
                        <a:ext uri="{FF2B5EF4-FFF2-40B4-BE49-F238E27FC236}">
                          <a16:creationId xmlns:a16="http://schemas.microsoft.com/office/drawing/2014/main" id="{278729A4-0706-BAAA-A681-B2DE70336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90379" y="5299740"/>
                      <a:ext cx="274320" cy="274320"/>
                    </a:xfrm>
                    <a:prstGeom prst="roundRect">
                      <a:avLst>
                        <a:gd name="adj" fmla="val 6922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 anchorCtr="0"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83" name="Rounded Rectangle 382">
                      <a:extLst>
                        <a:ext uri="{FF2B5EF4-FFF2-40B4-BE49-F238E27FC236}">
                          <a16:creationId xmlns:a16="http://schemas.microsoft.com/office/drawing/2014/main" id="{8948ECB3-0596-4176-C009-BB55D2E077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90379" y="5630102"/>
                      <a:ext cx="274320" cy="274320"/>
                    </a:xfrm>
                    <a:prstGeom prst="roundRect">
                      <a:avLst>
                        <a:gd name="adj" fmla="val 6922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 anchorCtr="0"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376" name="Rounded Rectangle 375">
                    <a:extLst>
                      <a:ext uri="{FF2B5EF4-FFF2-40B4-BE49-F238E27FC236}">
                        <a16:creationId xmlns:a16="http://schemas.microsoft.com/office/drawing/2014/main" id="{518B65D6-AEEF-0547-EED5-2CE4B404B49C}"/>
                      </a:ext>
                    </a:extLst>
                  </p:cNvPr>
                  <p:cNvSpPr/>
                  <p:nvPr/>
                </p:nvSpPr>
                <p:spPr>
                  <a:xfrm>
                    <a:off x="7831609" y="2167183"/>
                    <a:ext cx="185184" cy="185184"/>
                  </a:xfrm>
                  <a:prstGeom prst="roundRect">
                    <a:avLst>
                      <a:gd name="adj" fmla="val 6922"/>
                    </a:avLst>
                  </a:prstGeom>
                  <a:solidFill>
                    <a:srgbClr val="269F7D"/>
                  </a:solidFill>
                  <a:ln w="9525">
                    <a:solidFill>
                      <a:srgbClr val="2E312C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77" name="Rounded Rectangle 376">
                    <a:extLst>
                      <a:ext uri="{FF2B5EF4-FFF2-40B4-BE49-F238E27FC236}">
                        <a16:creationId xmlns:a16="http://schemas.microsoft.com/office/drawing/2014/main" id="{96777F0A-CD4A-0E60-F8F3-EC5E9A81A32A}"/>
                      </a:ext>
                    </a:extLst>
                  </p:cNvPr>
                  <p:cNvSpPr/>
                  <p:nvPr/>
                </p:nvSpPr>
                <p:spPr>
                  <a:xfrm>
                    <a:off x="7831609" y="2390199"/>
                    <a:ext cx="185184" cy="185184"/>
                  </a:xfrm>
                  <a:prstGeom prst="roundRect">
                    <a:avLst>
                      <a:gd name="adj" fmla="val 6922"/>
                    </a:avLst>
                  </a:prstGeom>
                  <a:solidFill>
                    <a:srgbClr val="E6AD05"/>
                  </a:solidFill>
                  <a:ln w="9525">
                    <a:solidFill>
                      <a:srgbClr val="2E312C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78" name="Rounded Rectangle 377">
                    <a:extLst>
                      <a:ext uri="{FF2B5EF4-FFF2-40B4-BE49-F238E27FC236}">
                        <a16:creationId xmlns:a16="http://schemas.microsoft.com/office/drawing/2014/main" id="{4797C898-EBD3-4355-17B3-04CAD65E2824}"/>
                      </a:ext>
                    </a:extLst>
                  </p:cNvPr>
                  <p:cNvSpPr/>
                  <p:nvPr/>
                </p:nvSpPr>
                <p:spPr>
                  <a:xfrm>
                    <a:off x="7831609" y="2613215"/>
                    <a:ext cx="185184" cy="185184"/>
                  </a:xfrm>
                  <a:prstGeom prst="roundRect">
                    <a:avLst>
                      <a:gd name="adj" fmla="val 6922"/>
                    </a:avLst>
                  </a:prstGeom>
                  <a:solidFill>
                    <a:srgbClr val="DA5F02"/>
                  </a:solidFill>
                  <a:ln w="9525">
                    <a:solidFill>
                      <a:srgbClr val="2E312C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79" name="Rounded Rectangle 378">
                    <a:extLst>
                      <a:ext uri="{FF2B5EF4-FFF2-40B4-BE49-F238E27FC236}">
                        <a16:creationId xmlns:a16="http://schemas.microsoft.com/office/drawing/2014/main" id="{4F7765C3-817C-1710-FD0E-6BE3523A7EEF}"/>
                      </a:ext>
                    </a:extLst>
                  </p:cNvPr>
                  <p:cNvSpPr/>
                  <p:nvPr/>
                </p:nvSpPr>
                <p:spPr>
                  <a:xfrm>
                    <a:off x="7831609" y="2836231"/>
                    <a:ext cx="185184" cy="185184"/>
                  </a:xfrm>
                  <a:prstGeom prst="roundRect">
                    <a:avLst>
                      <a:gd name="adj" fmla="val 6922"/>
                    </a:avLst>
                  </a:prstGeom>
                  <a:solidFill>
                    <a:srgbClr val="E62989"/>
                  </a:solidFill>
                  <a:ln w="9525">
                    <a:solidFill>
                      <a:srgbClr val="2E312C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374" name="TextBox 373">
                  <a:extLst>
                    <a:ext uri="{FF2B5EF4-FFF2-40B4-BE49-F238E27FC236}">
                      <a16:creationId xmlns:a16="http://schemas.microsoft.com/office/drawing/2014/main" id="{6382F389-CFBA-8BDE-4544-53CADD5771B5}"/>
                    </a:ext>
                  </a:extLst>
                </p:cNvPr>
                <p:cNvSpPr txBox="1"/>
                <p:nvPr/>
              </p:nvSpPr>
              <p:spPr>
                <a:xfrm>
                  <a:off x="7862486" y="1803345"/>
                  <a:ext cx="123432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en-US" sz="2000" dirty="0"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</p:grpSp>
        </p:grpSp>
      </p:grpSp>
      <p:cxnSp>
        <p:nvCxnSpPr>
          <p:cNvPr id="531" name="Straight Arrow Connector 530">
            <a:extLst>
              <a:ext uri="{FF2B5EF4-FFF2-40B4-BE49-F238E27FC236}">
                <a16:creationId xmlns:a16="http://schemas.microsoft.com/office/drawing/2014/main" id="{30ABC837-B455-FA5F-6B07-A1404E95F446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9384486" y="3751730"/>
            <a:ext cx="412328" cy="1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4" name="TextBox 533">
            <a:extLst>
              <a:ext uri="{FF2B5EF4-FFF2-40B4-BE49-F238E27FC236}">
                <a16:creationId xmlns:a16="http://schemas.microsoft.com/office/drawing/2014/main" id="{D3108311-5A9C-1C26-AC6F-21ACAFE75C49}"/>
              </a:ext>
            </a:extLst>
          </p:cNvPr>
          <p:cNvSpPr txBox="1"/>
          <p:nvPr/>
        </p:nvSpPr>
        <p:spPr>
          <a:xfrm>
            <a:off x="9796815" y="2092706"/>
            <a:ext cx="223807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Gaussian </a:t>
            </a:r>
          </a:p>
          <a:p>
            <a:pPr algn="ctr"/>
            <a:r>
              <a:rPr lang="en-US" sz="1400" dirty="0">
                <a:cs typeface="Times New Roman" panose="02020603050405020304" pitchFamily="18" charset="0"/>
              </a:rPr>
              <a:t>Reconstruction</a:t>
            </a:r>
          </a:p>
        </p:txBody>
      </p:sp>
    </p:spTree>
    <p:extLst>
      <p:ext uri="{BB962C8B-B14F-4D97-AF65-F5344CB8AC3E}">
        <p14:creationId xmlns:p14="http://schemas.microsoft.com/office/powerpoint/2010/main" val="35669058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000" fill="hold"/>
                                        <p:tgtEl>
                                          <p:spTgt spid="5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5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1"/>
                  </p:tgtEl>
                </p:cond>
              </p:nextCondLst>
            </p:seq>
            <p:video>
              <p:cMediaNode vol="80000">
                <p:cTn id="38" repeatCount="indefinite" fill="hold" display="0">
                  <p:stCondLst>
                    <p:cond delay="indefinite"/>
                  </p:stCondLst>
                </p:cTn>
                <p:tgtEl>
                  <p:spTgt spid="551"/>
                </p:tgtEl>
              </p:cMediaNode>
            </p:video>
          </p:childTnLst>
        </p:cTn>
      </p:par>
    </p:tnLst>
    <p:bldLst>
      <p:bldP spid="5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3B396E-801C-1A91-D750-37CEF5C44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CDD72-7F16-96FF-078A-1AA86B565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Fundamental Limitation: scenes complexities are different!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30811-8A79-D915-7D05-B737FFF9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4862-FAB1-744C-BA49-3BC535BBC679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C3BA8A-4022-8013-B93C-798534740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C9DD3-2675-56BF-99ED-A51118B2D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13</a:t>
            </a:fld>
            <a:endParaRPr lang="de-CH" noProof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0E04721-B7C8-9E82-A2B3-9EC293CFEF70}"/>
              </a:ext>
            </a:extLst>
          </p:cNvPr>
          <p:cNvCxnSpPr>
            <a:cxnSpLocks/>
          </p:cNvCxnSpPr>
          <p:nvPr/>
        </p:nvCxnSpPr>
        <p:spPr>
          <a:xfrm>
            <a:off x="5176520" y="3747832"/>
            <a:ext cx="1838960" cy="0"/>
          </a:xfrm>
          <a:prstGeom prst="straightConnector1">
            <a:avLst/>
          </a:prstGeom>
          <a:ln w="53975" cap="rnd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763EAEB-EE22-AD04-B983-BB7A4B98793D}"/>
              </a:ext>
            </a:extLst>
          </p:cNvPr>
          <p:cNvSpPr txBox="1"/>
          <p:nvPr/>
        </p:nvSpPr>
        <p:spPr>
          <a:xfrm>
            <a:off x="4811949" y="2782669"/>
            <a:ext cx="2569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Require very different </a:t>
            </a:r>
          </a:p>
          <a:p>
            <a:pPr algn="ctr"/>
            <a:r>
              <a:rPr lang="en-US" dirty="0"/>
              <a:t>Gaussian Counts</a:t>
            </a:r>
          </a:p>
        </p:txBody>
      </p:sp>
      <p:pic>
        <p:nvPicPr>
          <p:cNvPr id="7" name="06da79666629">
            <a:hlinkClick r:id="" action="ppaction://media"/>
            <a:extLst>
              <a:ext uri="{FF2B5EF4-FFF2-40B4-BE49-F238E27FC236}">
                <a16:creationId xmlns:a16="http://schemas.microsoft.com/office/drawing/2014/main" id="{9E654E45-C6FE-6FF8-4240-7C27DCF0B5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20688" r="20687"/>
          <a:stretch>
            <a:fillRect/>
          </a:stretch>
        </p:blipFill>
        <p:spPr>
          <a:xfrm>
            <a:off x="7380051" y="1543100"/>
            <a:ext cx="4595670" cy="4409461"/>
          </a:xfrm>
          <a:prstGeom prst="roundRect">
            <a:avLst>
              <a:gd name="adj" fmla="val 5280"/>
            </a:avLst>
          </a:prstGeom>
        </p:spPr>
      </p:pic>
      <p:pic>
        <p:nvPicPr>
          <p:cNvPr id="8" name="1de58be51569">
            <a:hlinkClick r:id="" action="ppaction://media"/>
            <a:extLst>
              <a:ext uri="{FF2B5EF4-FFF2-40B4-BE49-F238E27FC236}">
                <a16:creationId xmlns:a16="http://schemas.microsoft.com/office/drawing/2014/main" id="{41792588-3306-99E6-0CFA-A65773D494A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l="20687" r="20688"/>
          <a:stretch>
            <a:fillRect/>
          </a:stretch>
        </p:blipFill>
        <p:spPr>
          <a:xfrm>
            <a:off x="216279" y="1543100"/>
            <a:ext cx="4595670" cy="4409462"/>
          </a:xfrm>
          <a:prstGeom prst="roundRect">
            <a:avLst>
              <a:gd name="adj" fmla="val 5280"/>
            </a:avLst>
          </a:prstGeom>
        </p:spPr>
      </p:pic>
    </p:spTree>
    <p:extLst>
      <p:ext uri="{BB962C8B-B14F-4D97-AF65-F5344CB8AC3E}">
        <p14:creationId xmlns:p14="http://schemas.microsoft.com/office/powerpoint/2010/main" val="54679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6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D299B4-371F-D013-442D-ED61E4A52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Rounded Rectangle 328">
            <a:extLst>
              <a:ext uri="{FF2B5EF4-FFF2-40B4-BE49-F238E27FC236}">
                <a16:creationId xmlns:a16="http://schemas.microsoft.com/office/drawing/2014/main" id="{9FF500A9-AE69-1334-8806-E0748F9DE257}"/>
              </a:ext>
            </a:extLst>
          </p:cNvPr>
          <p:cNvSpPr/>
          <p:nvPr/>
        </p:nvSpPr>
        <p:spPr>
          <a:xfrm>
            <a:off x="1998320" y="2230976"/>
            <a:ext cx="7486267" cy="2812707"/>
          </a:xfrm>
          <a:prstGeom prst="roundRect">
            <a:avLst>
              <a:gd name="adj" fmla="val 5514"/>
            </a:avLst>
          </a:prstGeom>
          <a:solidFill>
            <a:srgbClr val="F9F8F4"/>
          </a:solidFill>
          <a:ln w="19050">
            <a:solidFill>
              <a:srgbClr val="2E31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r"/>
            <a:r>
              <a:rPr lang="en-US" sz="20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ZipSplat</a:t>
            </a:r>
            <a:endParaRPr lang="en-US" sz="24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5A39482-239B-5FED-E146-9F7BCCA94B96}"/>
              </a:ext>
            </a:extLst>
          </p:cNvPr>
          <p:cNvGrpSpPr/>
          <p:nvPr/>
        </p:nvGrpSpPr>
        <p:grpSpPr>
          <a:xfrm>
            <a:off x="8562197" y="3070401"/>
            <a:ext cx="822289" cy="1316493"/>
            <a:chOff x="8540254" y="2258195"/>
            <a:chExt cx="822289" cy="1316493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6B5716C7-DED4-6601-4663-2455BF8899E3}"/>
                </a:ext>
              </a:extLst>
            </p:cNvPr>
            <p:cNvSpPr/>
            <p:nvPr/>
          </p:nvSpPr>
          <p:spPr>
            <a:xfrm>
              <a:off x="8540254" y="2258195"/>
              <a:ext cx="822289" cy="1316493"/>
            </a:xfrm>
            <a:prstGeom prst="roundRect">
              <a:avLst>
                <a:gd name="adj" fmla="val 18352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MLP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/>
                <p:nvPr/>
              </p:nvSpPr>
              <p:spPr>
                <a:xfrm>
                  <a:off x="8540254" y="2685609"/>
                  <a:ext cx="822289" cy="5078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1100" b="0" dirty="0">
                      <a:cs typeface="Times New Roman" panose="02020603050405020304" pitchFamily="18" charset="0"/>
                    </a:rPr>
                    <a:t>One Token</a:t>
                  </a:r>
                  <a:endParaRPr lang="en-US" sz="1100" b="0" i="1" dirty="0">
                    <a:cs typeface="Times New Roman" panose="020206030504050203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1100" i="1" dirty="0"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100" b="0" dirty="0">
                      <a:cs typeface="Times New Roman" panose="02020603050405020304" pitchFamily="18" charset="0"/>
                    </a:rPr>
                    <a:t>G Gaussians</a:t>
                  </a: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0254" y="2685609"/>
                  <a:ext cx="822289" cy="507831"/>
                </a:xfrm>
                <a:prstGeom prst="rect">
                  <a:avLst/>
                </a:prstGeom>
                <a:blipFill>
                  <a:blip r:embed="rId5"/>
                  <a:stretch>
                    <a:fillRect l="-9231" t="-7317" r="-13846" b="-170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29" name="Straight Arrow Connector 528">
            <a:extLst>
              <a:ext uri="{FF2B5EF4-FFF2-40B4-BE49-F238E27FC236}">
                <a16:creationId xmlns:a16="http://schemas.microsoft.com/office/drawing/2014/main" id="{5F4EF274-D3A3-B066-1FCC-BE4C927D2ABE}"/>
              </a:ext>
            </a:extLst>
          </p:cNvPr>
          <p:cNvCxnSpPr>
            <a:cxnSpLocks/>
            <a:stCxn id="371" idx="3"/>
          </p:cNvCxnSpPr>
          <p:nvPr/>
        </p:nvCxnSpPr>
        <p:spPr>
          <a:xfrm flipV="1">
            <a:off x="8425037" y="3734697"/>
            <a:ext cx="134204" cy="2624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A325A09-C150-7669-0C1E-BF06D852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+mn-lt"/>
              </a:rPr>
              <a:t>ZipSplat</a:t>
            </a:r>
            <a:r>
              <a:rPr lang="en-US" dirty="0">
                <a:latin typeface="+mn-lt"/>
              </a:rPr>
              <a:t>: Fewer Gaussians, better Splats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DFA96-8120-A3BF-C363-68DD0E0DD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C0E00-B027-6649-8CFE-DD7FF509FE85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7BE66-A97B-12D3-0FF3-6C4FCA937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68F6E-7137-1D8B-108D-978C5C67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14</a:t>
            </a:fld>
            <a:endParaRPr lang="de-CH" noProof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80D4105-3A39-67A2-F75B-6C7DF95402A4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203785" y="2968208"/>
            <a:ext cx="192781" cy="1149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926A0F5-D431-9306-A340-CCD2BA6C9FF6}"/>
              </a:ext>
            </a:extLst>
          </p:cNvPr>
          <p:cNvSpPr/>
          <p:nvPr/>
        </p:nvSpPr>
        <p:spPr>
          <a:xfrm>
            <a:off x="3396566" y="2337817"/>
            <a:ext cx="1722512" cy="1263079"/>
          </a:xfrm>
          <a:prstGeom prst="roundRect">
            <a:avLst>
              <a:gd name="adj" fmla="val 11603"/>
            </a:avLst>
          </a:prstGeom>
          <a:noFill/>
          <a:ln w="19050">
            <a:solidFill>
              <a:srgbClr val="4F7CA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T Visual Tokens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0B074E8-CAEE-C0F4-9FB2-353D203E4797}"/>
              </a:ext>
            </a:extLst>
          </p:cNvPr>
          <p:cNvGrpSpPr/>
          <p:nvPr/>
        </p:nvGrpSpPr>
        <p:grpSpPr>
          <a:xfrm>
            <a:off x="3507514" y="2644779"/>
            <a:ext cx="400687" cy="856133"/>
            <a:chOff x="5180999" y="2948908"/>
            <a:chExt cx="400687" cy="85613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4363CC3-03C3-46E4-D3C8-AE9003DB5C9D}"/>
                </a:ext>
              </a:extLst>
            </p:cNvPr>
            <p:cNvGrpSpPr/>
            <p:nvPr/>
          </p:nvGrpSpPr>
          <p:grpSpPr>
            <a:xfrm>
              <a:off x="5180999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4E3F61FD-383D-8525-8DE9-6D0E6B9F118F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E2638D04-40ED-8E08-6139-41C478DF8E8C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050F4E0-4AAA-0015-9EEB-5632E6815F43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34309"/>
                </a:srgbClr>
              </a:solidFill>
              <a:ln w="9525">
                <a:solidFill>
                  <a:srgbClr val="50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C14CC2D2-98C6-BFE1-56FA-5A94AF21901B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85D65DA-C342-CB5E-CFA4-EB57FA29F3BC}"/>
                </a:ext>
              </a:extLst>
            </p:cNvPr>
            <p:cNvGrpSpPr/>
            <p:nvPr/>
          </p:nvGrpSpPr>
          <p:grpSpPr>
            <a:xfrm>
              <a:off x="5396500" y="29508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D02D4AB-FCC1-1265-5301-80418E5BF4C8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32DD4452-628A-AA6B-4B88-F6DE278EDCFB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4FD2B0FA-CB05-9480-780F-0411660991CF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EBC28C21-127F-347C-DCEA-786F38F19DAE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8AA7F233-16FF-E4A1-87EA-CF19F6C9949E}"/>
              </a:ext>
            </a:extLst>
          </p:cNvPr>
          <p:cNvGrpSpPr/>
          <p:nvPr/>
        </p:nvGrpSpPr>
        <p:grpSpPr>
          <a:xfrm>
            <a:off x="4065609" y="2643507"/>
            <a:ext cx="398222" cy="857405"/>
            <a:chOff x="5589870" y="2948908"/>
            <a:chExt cx="398222" cy="85740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93B94CC-CD10-A794-A5D8-1569B0330F3A}"/>
                </a:ext>
              </a:extLst>
            </p:cNvPr>
            <p:cNvGrpSpPr/>
            <p:nvPr/>
          </p:nvGrpSpPr>
          <p:grpSpPr>
            <a:xfrm>
              <a:off x="5589870" y="2952080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CCF02635-C4B9-0952-1075-F49B747BEAA1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5B122330-47C2-3FC2-E588-477D98EFBDA3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19281E9F-1793-BA3D-0A76-5210C601E2B6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67000"/>
                </a:srgbClr>
              </a:solidFill>
              <a:ln w="9525">
                <a:solidFill>
                  <a:srgbClr val="50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88949B74-0E47-46FC-595E-3EED42EC5BAF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A5C88A2-D335-7D0F-1FCF-1094F672D9D0}"/>
                </a:ext>
              </a:extLst>
            </p:cNvPr>
            <p:cNvGrpSpPr/>
            <p:nvPr/>
          </p:nvGrpSpPr>
          <p:grpSpPr>
            <a:xfrm>
              <a:off x="5802906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6F751F90-83F8-428F-E53E-39D2DF307324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F59C77EC-E5A5-1930-3C57-BDC70ECC1440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5B5472E4-4928-4C1B-C823-3F06F3072239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CF6A4486-E8BB-49D4-2893-244C05B0B623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12C3901D-148E-E233-F295-99535BB57378}"/>
              </a:ext>
            </a:extLst>
          </p:cNvPr>
          <p:cNvGrpSpPr/>
          <p:nvPr/>
        </p:nvGrpSpPr>
        <p:grpSpPr>
          <a:xfrm>
            <a:off x="4621238" y="2646679"/>
            <a:ext cx="397927" cy="854233"/>
            <a:chOff x="6003209" y="2955313"/>
            <a:chExt cx="397927" cy="85423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145570A-02CC-531B-197C-CDBF0C3867D8}"/>
                </a:ext>
              </a:extLst>
            </p:cNvPr>
            <p:cNvGrpSpPr/>
            <p:nvPr/>
          </p:nvGrpSpPr>
          <p:grpSpPr>
            <a:xfrm>
              <a:off x="6215950" y="2955313"/>
              <a:ext cx="185186" cy="854233"/>
              <a:chOff x="4838366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FCC5AC69-165E-74C7-C91A-ECC1AB167E2A}"/>
                  </a:ext>
                </a:extLst>
              </p:cNvPr>
              <p:cNvSpPr/>
              <p:nvPr/>
            </p:nvSpPr>
            <p:spPr>
              <a:xfrm>
                <a:off x="4838368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67A0947D-1D35-2799-CCD6-C26EB87CC477}"/>
                  </a:ext>
                </a:extLst>
              </p:cNvPr>
              <p:cNvSpPr/>
              <p:nvPr/>
            </p:nvSpPr>
            <p:spPr>
              <a:xfrm>
                <a:off x="4838366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E1668EE1-70A4-8B48-838C-6E3EE046D938}"/>
                  </a:ext>
                </a:extLst>
              </p:cNvPr>
              <p:cNvSpPr/>
              <p:nvPr/>
            </p:nvSpPr>
            <p:spPr>
              <a:xfrm>
                <a:off x="4838366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EF5BB7F7-C9F3-6746-A335-85FCC197250A}"/>
                  </a:ext>
                </a:extLst>
              </p:cNvPr>
              <p:cNvSpPr/>
              <p:nvPr/>
            </p:nvSpPr>
            <p:spPr>
              <a:xfrm>
                <a:off x="4838366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961B925-8745-5D36-8B37-6CAB918D3773}"/>
                </a:ext>
              </a:extLst>
            </p:cNvPr>
            <p:cNvGrpSpPr/>
            <p:nvPr/>
          </p:nvGrpSpPr>
          <p:grpSpPr>
            <a:xfrm>
              <a:off x="6003209" y="2955313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41120C9E-AB85-0DCD-820B-84815063853C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7932067C-F556-B233-6610-13C13D99CE77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4742D868-E405-5F4C-87ED-DE4911BE3D55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/>
              </a:solidFill>
              <a:ln w="9525">
                <a:solidFill>
                  <a:srgbClr val="50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15C310BD-81C5-0A41-F7A5-B6852BAFCEED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E2A0A0A-1844-9DF7-C5F1-5764F57CD4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162" y="3167750"/>
            <a:ext cx="762682" cy="76268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AC2F83-A01E-0826-3FD6-6EE4271CB09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42" y="3246114"/>
            <a:ext cx="762328" cy="762328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FAB0E0-B0EF-315A-E087-04A67C2865E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168" y="3324124"/>
            <a:ext cx="762327" cy="762327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CCF84C-C988-3E3E-7403-15E54651319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993" y="3402133"/>
            <a:ext cx="762682" cy="76268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D629F8-287C-E6C9-A25C-AFE4F36EE03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173" y="3480497"/>
            <a:ext cx="762328" cy="762328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85975DD-0DEE-1B36-B698-A26262F2C37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6001" y="3558507"/>
            <a:ext cx="762327" cy="762327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625AF02E-0867-E46A-80D7-9B83B58E95E8}"/>
              </a:ext>
            </a:extLst>
          </p:cNvPr>
          <p:cNvSpPr txBox="1"/>
          <p:nvPr/>
        </p:nvSpPr>
        <p:spPr>
          <a:xfrm>
            <a:off x="212499" y="2880957"/>
            <a:ext cx="1405830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Multi-View Input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CC5CD77-EC3C-2F01-2D79-6D6FB1C104FA}"/>
              </a:ext>
            </a:extLst>
          </p:cNvPr>
          <p:cNvCxnSpPr>
            <a:cxnSpLocks/>
            <a:endCxn id="62" idx="1"/>
          </p:cNvCxnSpPr>
          <p:nvPr/>
        </p:nvCxnSpPr>
        <p:spPr>
          <a:xfrm>
            <a:off x="1677743" y="3637303"/>
            <a:ext cx="447932" cy="0"/>
          </a:xfrm>
          <a:prstGeom prst="straightConnector1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15BB41A-1295-52EA-A8CD-E0747B4BA622}"/>
              </a:ext>
            </a:extLst>
          </p:cNvPr>
          <p:cNvGrpSpPr/>
          <p:nvPr/>
        </p:nvGrpSpPr>
        <p:grpSpPr>
          <a:xfrm>
            <a:off x="5282202" y="3819152"/>
            <a:ext cx="376703" cy="1127834"/>
            <a:chOff x="4564980" y="3000896"/>
            <a:chExt cx="376703" cy="1127834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FAA4432C-782E-9E39-17FE-399AD5D681CB}"/>
                </a:ext>
              </a:extLst>
            </p:cNvPr>
            <p:cNvSpPr/>
            <p:nvPr/>
          </p:nvSpPr>
          <p:spPr>
            <a:xfrm>
              <a:off x="4564980" y="3000896"/>
              <a:ext cx="376703" cy="1127834"/>
            </a:xfrm>
            <a:prstGeom prst="roundRect">
              <a:avLst>
                <a:gd name="adj" fmla="val 13925"/>
              </a:avLst>
            </a:prstGeom>
            <a:noFill/>
            <a:ln w="19050">
              <a:solidFill>
                <a:srgbClr val="4F7CAC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t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Q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A384605-805B-0DDD-5592-44DFB39C15D2}"/>
                </a:ext>
              </a:extLst>
            </p:cNvPr>
            <p:cNvGrpSpPr/>
            <p:nvPr/>
          </p:nvGrpSpPr>
          <p:grpSpPr>
            <a:xfrm>
              <a:off x="4660739" y="3229534"/>
              <a:ext cx="185184" cy="854233"/>
              <a:chOff x="7919156" y="3325402"/>
              <a:chExt cx="185184" cy="854233"/>
            </a:xfrm>
          </p:grpSpPr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1A71246A-2AD3-1743-60BF-1692EC31D0B7}"/>
                  </a:ext>
                </a:extLst>
              </p:cNvPr>
              <p:cNvSpPr/>
              <p:nvPr/>
            </p:nvSpPr>
            <p:spPr>
              <a:xfrm>
                <a:off x="7919156" y="3325402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269F7D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7DC4AB6A-60BE-B856-5868-47BA9F59AED4}"/>
                  </a:ext>
                </a:extLst>
              </p:cNvPr>
              <p:cNvSpPr/>
              <p:nvPr/>
            </p:nvSpPr>
            <p:spPr>
              <a:xfrm>
                <a:off x="7919156" y="3548418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AD05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6B286335-5236-5850-DD3F-0F97890E28E4}"/>
                  </a:ext>
                </a:extLst>
              </p:cNvPr>
              <p:cNvSpPr/>
              <p:nvPr/>
            </p:nvSpPr>
            <p:spPr>
              <a:xfrm>
                <a:off x="7919156" y="3771435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DA5F02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FE706D44-53CA-1B1E-117E-2054B4C2E140}"/>
                  </a:ext>
                </a:extLst>
              </p:cNvPr>
              <p:cNvSpPr/>
              <p:nvPr/>
            </p:nvSpPr>
            <p:spPr>
              <a:xfrm>
                <a:off x="7919156" y="399445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2989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C2E4E70-6869-492E-88B6-903D241EED01}"/>
              </a:ext>
            </a:extLst>
          </p:cNvPr>
          <p:cNvSpPr txBox="1"/>
          <p:nvPr/>
        </p:nvSpPr>
        <p:spPr>
          <a:xfrm>
            <a:off x="5119078" y="2716295"/>
            <a:ext cx="75300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Times New Roman" panose="02020603050405020304" pitchFamily="18" charset="0"/>
              </a:rPr>
              <a:t>K,V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28E30DAD-E07A-C1FF-4AC5-E8E6088A3A8A}"/>
              </a:ext>
            </a:extLst>
          </p:cNvPr>
          <p:cNvSpPr/>
          <p:nvPr/>
        </p:nvSpPr>
        <p:spPr>
          <a:xfrm>
            <a:off x="5872082" y="2340872"/>
            <a:ext cx="2063301" cy="2606114"/>
          </a:xfrm>
          <a:prstGeom prst="roundRect">
            <a:avLst>
              <a:gd name="adj" fmla="val 7192"/>
            </a:avLst>
          </a:prstGeom>
          <a:solidFill>
            <a:srgbClr val="E8F1E9"/>
          </a:solidFill>
          <a:ln w="19050">
            <a:solidFill>
              <a:srgbClr val="3A7A45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Times New Roman" panose="02020603050405020304" pitchFamily="18" charset="0"/>
              </a:rPr>
              <a:t>Token Aggregation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91EEAA7-2260-302A-D3A5-FD2BDF74160A}"/>
              </a:ext>
            </a:extLst>
          </p:cNvPr>
          <p:cNvGrpSpPr/>
          <p:nvPr/>
        </p:nvGrpSpPr>
        <p:grpSpPr>
          <a:xfrm>
            <a:off x="5985154" y="2647059"/>
            <a:ext cx="1837157" cy="2175276"/>
            <a:chOff x="5859583" y="1828803"/>
            <a:chExt cx="1837157" cy="2175276"/>
          </a:xfrm>
        </p:grpSpPr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4D4D112F-8F01-2674-61C3-43E10386F5B1}"/>
                </a:ext>
              </a:extLst>
            </p:cNvPr>
            <p:cNvCxnSpPr>
              <a:cxnSpLocks/>
              <a:stCxn id="73" idx="3"/>
              <a:endCxn id="72" idx="1"/>
            </p:cNvCxnSpPr>
            <p:nvPr/>
          </p:nvCxnSpPr>
          <p:spPr>
            <a:xfrm>
              <a:off x="6679280" y="2916441"/>
              <a:ext cx="197763" cy="0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ounded Rectangle 71">
              <a:extLst>
                <a:ext uri="{FF2B5EF4-FFF2-40B4-BE49-F238E27FC236}">
                  <a16:creationId xmlns:a16="http://schemas.microsoft.com/office/drawing/2014/main" id="{54E67493-C283-643A-249D-50ADFC5F21E8}"/>
                </a:ext>
              </a:extLst>
            </p:cNvPr>
            <p:cNvSpPr/>
            <p:nvPr/>
          </p:nvSpPr>
          <p:spPr>
            <a:xfrm>
              <a:off x="687704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Self - Attention</a:t>
              </a:r>
            </a:p>
          </p:txBody>
        </p:sp>
        <p:sp>
          <p:nvSpPr>
            <p:cNvPr id="73" name="Rounded Rectangle 72">
              <a:extLst>
                <a:ext uri="{FF2B5EF4-FFF2-40B4-BE49-F238E27FC236}">
                  <a16:creationId xmlns:a16="http://schemas.microsoft.com/office/drawing/2014/main" id="{63BCE7EB-CC0C-C8B2-E747-3CEFC3DBD399}"/>
                </a:ext>
              </a:extLst>
            </p:cNvPr>
            <p:cNvSpPr/>
            <p:nvPr/>
          </p:nvSpPr>
          <p:spPr>
            <a:xfrm>
              <a:off x="585958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Cross - Attention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D2E1BE9E-3F32-7240-0C92-3F1F03F2DE8D}"/>
              </a:ext>
            </a:extLst>
          </p:cNvPr>
          <p:cNvSpPr txBox="1"/>
          <p:nvPr/>
        </p:nvSpPr>
        <p:spPr>
          <a:xfrm>
            <a:off x="7737104" y="2388529"/>
            <a:ext cx="152285" cy="13849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900" b="1" dirty="0">
                <a:cs typeface="Times New Roman" panose="02020603050405020304" pitchFamily="18" charset="0"/>
              </a:rPr>
              <a:t>x L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A164358-3DBB-FE8D-C05D-3BD9D44392F1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5119078" y="2964639"/>
            <a:ext cx="866076" cy="4718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68B12CE7-0D42-DE0E-D892-F2DC0B31BAD4}"/>
              </a:ext>
            </a:extLst>
          </p:cNvPr>
          <p:cNvCxnSpPr>
            <a:cxnSpLocks/>
            <a:stCxn id="72" idx="3"/>
          </p:cNvCxnSpPr>
          <p:nvPr/>
        </p:nvCxnSpPr>
        <p:spPr>
          <a:xfrm>
            <a:off x="7822311" y="3734697"/>
            <a:ext cx="226390" cy="0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FAF8492F-DBDE-9484-A9AF-F0D0F3E01183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5658905" y="4381253"/>
            <a:ext cx="326249" cy="1816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390C7F3B-07B0-6EA6-AB57-C80F802739FA}"/>
              </a:ext>
            </a:extLst>
          </p:cNvPr>
          <p:cNvGrpSpPr/>
          <p:nvPr/>
        </p:nvGrpSpPr>
        <p:grpSpPr>
          <a:xfrm>
            <a:off x="8048334" y="3079074"/>
            <a:ext cx="376703" cy="1316494"/>
            <a:chOff x="7735851" y="1803345"/>
            <a:chExt cx="376703" cy="1316494"/>
          </a:xfrm>
        </p:grpSpPr>
        <p:sp>
          <p:nvSpPr>
            <p:cNvPr id="371" name="Rounded Rectangle 370">
              <a:extLst>
                <a:ext uri="{FF2B5EF4-FFF2-40B4-BE49-F238E27FC236}">
                  <a16:creationId xmlns:a16="http://schemas.microsoft.com/office/drawing/2014/main" id="{86D44787-25D3-5019-092D-C2E587422FB7}"/>
                </a:ext>
              </a:extLst>
            </p:cNvPr>
            <p:cNvSpPr/>
            <p:nvPr/>
          </p:nvSpPr>
          <p:spPr>
            <a:xfrm>
              <a:off x="7735851" y="1803345"/>
              <a:ext cx="376703" cy="1316494"/>
            </a:xfrm>
            <a:prstGeom prst="roundRect">
              <a:avLst>
                <a:gd name="adj" fmla="val 13664"/>
              </a:avLst>
            </a:prstGeom>
            <a:noFill/>
            <a:ln w="19050">
              <a:solidFill>
                <a:srgbClr val="3A7A45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B8BEFA8C-96E5-694F-9833-4ADDC0D6F242}"/>
                </a:ext>
              </a:extLst>
            </p:cNvPr>
            <p:cNvGrpSpPr/>
            <p:nvPr/>
          </p:nvGrpSpPr>
          <p:grpSpPr>
            <a:xfrm>
              <a:off x="7831609" y="1803345"/>
              <a:ext cx="185184" cy="1218070"/>
              <a:chOff x="7831609" y="1803345"/>
              <a:chExt cx="185184" cy="1218070"/>
            </a:xfrm>
          </p:grpSpPr>
          <p:grpSp>
            <p:nvGrpSpPr>
              <p:cNvPr id="373" name="Group 372">
                <a:extLst>
                  <a:ext uri="{FF2B5EF4-FFF2-40B4-BE49-F238E27FC236}">
                    <a16:creationId xmlns:a16="http://schemas.microsoft.com/office/drawing/2014/main" id="{2D2CC11D-F9A7-B923-2371-4887D602BFAA}"/>
                  </a:ext>
                </a:extLst>
              </p:cNvPr>
              <p:cNvGrpSpPr/>
              <p:nvPr/>
            </p:nvGrpSpPr>
            <p:grpSpPr>
              <a:xfrm>
                <a:off x="7831609" y="2167182"/>
                <a:ext cx="185184" cy="854233"/>
                <a:chOff x="7831609" y="2167182"/>
                <a:chExt cx="185184" cy="854233"/>
              </a:xfrm>
            </p:grpSpPr>
            <p:grpSp>
              <p:nvGrpSpPr>
                <p:cNvPr id="375" name="Group 374">
                  <a:extLst>
                    <a:ext uri="{FF2B5EF4-FFF2-40B4-BE49-F238E27FC236}">
                      <a16:creationId xmlns:a16="http://schemas.microsoft.com/office/drawing/2014/main" id="{0572869D-49DD-734C-C65B-F10345C0B09D}"/>
                    </a:ext>
                  </a:extLst>
                </p:cNvPr>
                <p:cNvGrpSpPr/>
                <p:nvPr/>
              </p:nvGrpSpPr>
              <p:grpSpPr>
                <a:xfrm>
                  <a:off x="7831609" y="2167182"/>
                  <a:ext cx="185184" cy="854232"/>
                  <a:chOff x="7690379" y="4639016"/>
                  <a:chExt cx="274320" cy="1265406"/>
                </a:xfrm>
                <a:solidFill>
                  <a:schemeClr val="bg1"/>
                </a:solidFill>
              </p:grpSpPr>
              <p:sp>
                <p:nvSpPr>
                  <p:cNvPr id="380" name="Rounded Rectangle 379">
                    <a:extLst>
                      <a:ext uri="{FF2B5EF4-FFF2-40B4-BE49-F238E27FC236}">
                        <a16:creationId xmlns:a16="http://schemas.microsoft.com/office/drawing/2014/main" id="{7D64AA7D-019D-D63E-B7F7-FF655F1EF846}"/>
                      </a:ext>
                    </a:extLst>
                  </p:cNvPr>
                  <p:cNvSpPr/>
                  <p:nvPr/>
                </p:nvSpPr>
                <p:spPr>
                  <a:xfrm>
                    <a:off x="7690379" y="4639016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1" name="Rounded Rectangle 380">
                    <a:extLst>
                      <a:ext uri="{FF2B5EF4-FFF2-40B4-BE49-F238E27FC236}">
                        <a16:creationId xmlns:a16="http://schemas.microsoft.com/office/drawing/2014/main" id="{0ACCB425-57F2-2914-B880-2889DEE244F9}"/>
                      </a:ext>
                    </a:extLst>
                  </p:cNvPr>
                  <p:cNvSpPr/>
                  <p:nvPr/>
                </p:nvSpPr>
                <p:spPr>
                  <a:xfrm>
                    <a:off x="7690379" y="4969378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2" name="Rounded Rectangle 381">
                    <a:extLst>
                      <a:ext uri="{FF2B5EF4-FFF2-40B4-BE49-F238E27FC236}">
                        <a16:creationId xmlns:a16="http://schemas.microsoft.com/office/drawing/2014/main" id="{278729A4-0706-BAAA-A681-B2DE70336D4E}"/>
                      </a:ext>
                    </a:extLst>
                  </p:cNvPr>
                  <p:cNvSpPr/>
                  <p:nvPr/>
                </p:nvSpPr>
                <p:spPr>
                  <a:xfrm>
                    <a:off x="7690379" y="5299740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3" name="Rounded Rectangle 382">
                    <a:extLst>
                      <a:ext uri="{FF2B5EF4-FFF2-40B4-BE49-F238E27FC236}">
                        <a16:creationId xmlns:a16="http://schemas.microsoft.com/office/drawing/2014/main" id="{8948ECB3-0596-4176-C009-BB55D2E0777A}"/>
                      </a:ext>
                    </a:extLst>
                  </p:cNvPr>
                  <p:cNvSpPr/>
                  <p:nvPr/>
                </p:nvSpPr>
                <p:spPr>
                  <a:xfrm>
                    <a:off x="7690379" y="5630102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376" name="Rounded Rectangle 375">
                  <a:extLst>
                    <a:ext uri="{FF2B5EF4-FFF2-40B4-BE49-F238E27FC236}">
                      <a16:creationId xmlns:a16="http://schemas.microsoft.com/office/drawing/2014/main" id="{518B65D6-AEEF-0547-EED5-2CE4B404B49C}"/>
                    </a:ext>
                  </a:extLst>
                </p:cNvPr>
                <p:cNvSpPr/>
                <p:nvPr/>
              </p:nvSpPr>
              <p:spPr>
                <a:xfrm>
                  <a:off x="7831609" y="2167183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269F7D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7" name="Rounded Rectangle 376">
                  <a:extLst>
                    <a:ext uri="{FF2B5EF4-FFF2-40B4-BE49-F238E27FC236}">
                      <a16:creationId xmlns:a16="http://schemas.microsoft.com/office/drawing/2014/main" id="{96777F0A-CD4A-0E60-F8F3-EC5E9A81A32A}"/>
                    </a:ext>
                  </a:extLst>
                </p:cNvPr>
                <p:cNvSpPr/>
                <p:nvPr/>
              </p:nvSpPr>
              <p:spPr>
                <a:xfrm>
                  <a:off x="7831609" y="2390199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AD05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8" name="Rounded Rectangle 377">
                  <a:extLst>
                    <a:ext uri="{FF2B5EF4-FFF2-40B4-BE49-F238E27FC236}">
                      <a16:creationId xmlns:a16="http://schemas.microsoft.com/office/drawing/2014/main" id="{4797C898-EBD3-4355-17B3-04CAD65E2824}"/>
                    </a:ext>
                  </a:extLst>
                </p:cNvPr>
                <p:cNvSpPr/>
                <p:nvPr/>
              </p:nvSpPr>
              <p:spPr>
                <a:xfrm>
                  <a:off x="7831609" y="2613215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DA5F02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9" name="Rounded Rectangle 378">
                  <a:extLst>
                    <a:ext uri="{FF2B5EF4-FFF2-40B4-BE49-F238E27FC236}">
                      <a16:creationId xmlns:a16="http://schemas.microsoft.com/office/drawing/2014/main" id="{4F7765C3-817C-1710-FD0E-6BE3523A7EEF}"/>
                    </a:ext>
                  </a:extLst>
                </p:cNvPr>
                <p:cNvSpPr/>
                <p:nvPr/>
              </p:nvSpPr>
              <p:spPr>
                <a:xfrm>
                  <a:off x="7831609" y="283623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2989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74" name="TextBox 373">
                <a:extLst>
                  <a:ext uri="{FF2B5EF4-FFF2-40B4-BE49-F238E27FC236}">
                    <a16:creationId xmlns:a16="http://schemas.microsoft.com/office/drawing/2014/main" id="{6382F389-CFBA-8BDE-4544-53CADD5771B5}"/>
                  </a:ext>
                </a:extLst>
              </p:cNvPr>
              <p:cNvSpPr txBox="1"/>
              <p:nvPr/>
            </p:nvSpPr>
            <p:spPr>
              <a:xfrm>
                <a:off x="7862486" y="1803345"/>
                <a:ext cx="12343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/>
                <a:r>
                  <a:rPr lang="en-US" sz="2000" dirty="0"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</p:grpSp>
      <p:cxnSp>
        <p:nvCxnSpPr>
          <p:cNvPr id="531" name="Straight Arrow Connector 530">
            <a:extLst>
              <a:ext uri="{FF2B5EF4-FFF2-40B4-BE49-F238E27FC236}">
                <a16:creationId xmlns:a16="http://schemas.microsoft.com/office/drawing/2014/main" id="{30ABC837-B455-FA5F-6B07-A1404E95F446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9384486" y="3751730"/>
            <a:ext cx="412328" cy="1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4" name="TextBox 533">
            <a:extLst>
              <a:ext uri="{FF2B5EF4-FFF2-40B4-BE49-F238E27FC236}">
                <a16:creationId xmlns:a16="http://schemas.microsoft.com/office/drawing/2014/main" id="{D3108311-5A9C-1C26-AC6F-21ACAFE75C49}"/>
              </a:ext>
            </a:extLst>
          </p:cNvPr>
          <p:cNvSpPr txBox="1"/>
          <p:nvPr/>
        </p:nvSpPr>
        <p:spPr>
          <a:xfrm>
            <a:off x="9796815" y="2092706"/>
            <a:ext cx="223807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Gaussian </a:t>
            </a:r>
          </a:p>
          <a:p>
            <a:pPr algn="ctr"/>
            <a:r>
              <a:rPr lang="en-US" sz="1400" dirty="0">
                <a:cs typeface="Times New Roman" panose="02020603050405020304" pitchFamily="18" charset="0"/>
              </a:rPr>
              <a:t>Reconstruction</a:t>
            </a:r>
          </a:p>
        </p:txBody>
      </p: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1B2E1046-E8E0-AC25-3333-3C5401762ECF}"/>
              </a:ext>
            </a:extLst>
          </p:cNvPr>
          <p:cNvGrpSpPr/>
          <p:nvPr/>
        </p:nvGrpSpPr>
        <p:grpSpPr>
          <a:xfrm>
            <a:off x="3343413" y="3597328"/>
            <a:ext cx="1945950" cy="1347843"/>
            <a:chOff x="3343413" y="3597328"/>
            <a:chExt cx="1945950" cy="1347843"/>
          </a:xfrm>
        </p:grpSpPr>
        <p:cxnSp>
          <p:nvCxnSpPr>
            <p:cNvPr id="219" name="Straight Arrow Connector 218">
              <a:extLst>
                <a:ext uri="{FF2B5EF4-FFF2-40B4-BE49-F238E27FC236}">
                  <a16:creationId xmlns:a16="http://schemas.microsoft.com/office/drawing/2014/main" id="{53936004-4661-27E0-65D8-C60ADED92270}"/>
                </a:ext>
              </a:extLst>
            </p:cNvPr>
            <p:cNvCxnSpPr>
              <a:cxnSpLocks/>
              <a:endCxn id="220" idx="0"/>
            </p:cNvCxnSpPr>
            <p:nvPr/>
          </p:nvCxnSpPr>
          <p:spPr>
            <a:xfrm flipH="1">
              <a:off x="4239470" y="3597328"/>
              <a:ext cx="4788" cy="220009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0" name="Rounded Rectangle 219">
              <a:extLst>
                <a:ext uri="{FF2B5EF4-FFF2-40B4-BE49-F238E27FC236}">
                  <a16:creationId xmlns:a16="http://schemas.microsoft.com/office/drawing/2014/main" id="{838C4535-6567-9FB5-2C50-80CF0DD515CA}"/>
                </a:ext>
              </a:extLst>
            </p:cNvPr>
            <p:cNvSpPr/>
            <p:nvPr/>
          </p:nvSpPr>
          <p:spPr>
            <a:xfrm>
              <a:off x="3378213" y="3817337"/>
              <a:ext cx="1722514" cy="1127834"/>
            </a:xfrm>
            <a:prstGeom prst="roundRect">
              <a:avLst>
                <a:gd name="adj" fmla="val 12643"/>
              </a:avLst>
            </a:prstGeom>
            <a:solidFill>
              <a:srgbClr val="E8F1E9"/>
            </a:solidFill>
            <a:ln w="19050">
              <a:solidFill>
                <a:srgbClr val="3A7A45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C80A8C41-E1C0-D890-5C09-F9BE8E3A0EDC}"/>
                    </a:ext>
                  </a:extLst>
                </p:cNvPr>
                <p:cNvSpPr txBox="1"/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oMath>
                    </m:oMathPara>
                  </a14:m>
                  <a:endParaRPr lang="en-US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C80A8C41-E1C0-D890-5C09-F9BE8E3A0E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23474A36-3412-7380-5C81-B1BA64151145}"/>
                </a:ext>
              </a:extLst>
            </p:cNvPr>
            <p:cNvGrpSpPr/>
            <p:nvPr/>
          </p:nvGrpSpPr>
          <p:grpSpPr>
            <a:xfrm>
              <a:off x="4232222" y="4226748"/>
              <a:ext cx="845586" cy="512209"/>
              <a:chOff x="3843664" y="4563341"/>
              <a:chExt cx="946725" cy="573472"/>
            </a:xfrm>
          </p:grpSpPr>
          <p:cxnSp>
            <p:nvCxnSpPr>
              <p:cNvPr id="223" name="Straight Arrow Connector 222">
                <a:extLst>
                  <a:ext uri="{FF2B5EF4-FFF2-40B4-BE49-F238E27FC236}">
                    <a16:creationId xmlns:a16="http://schemas.microsoft.com/office/drawing/2014/main" id="{D0F64D0F-A40E-12A8-8EAF-17082416327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43666" y="4563341"/>
                <a:ext cx="0" cy="573472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Arrow Connector 223">
                <a:extLst>
                  <a:ext uri="{FF2B5EF4-FFF2-40B4-BE49-F238E27FC236}">
                    <a16:creationId xmlns:a16="http://schemas.microsoft.com/office/drawing/2014/main" id="{8FBF1139-D33B-A214-E7EE-A7713A63DD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43664" y="5136810"/>
                <a:ext cx="946725" cy="0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6D35A5D8-CE17-64D3-25E5-03FE9C938F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22607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EDA3C925-6CC5-B570-D030-5A3F081024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58958" y="464991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32D6B20F-3609-5B16-5161-BA05CEDAF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86863" y="480435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7D8C3C66-7F77-9268-DC17-3E3AB79C91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04679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EBED6EC9-78CA-5472-81F1-756DB7B5CC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86025" y="468183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BDA415BC-90FF-E573-7922-6B4303FBC4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40305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E788B3C5-67FD-A519-25F9-8E79393B3F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8210" y="466773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D414804D-E7EA-3E46-4357-9440EDA202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99800" y="479630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34" name="Group 233">
                <a:extLst>
                  <a:ext uri="{FF2B5EF4-FFF2-40B4-BE49-F238E27FC236}">
                    <a16:creationId xmlns:a16="http://schemas.microsoft.com/office/drawing/2014/main" id="{B68D3647-9E13-D5AC-B931-5C06A215C92F}"/>
                  </a:ext>
                </a:extLst>
              </p:cNvPr>
              <p:cNvGrpSpPr/>
              <p:nvPr/>
            </p:nvGrpSpPr>
            <p:grpSpPr>
              <a:xfrm>
                <a:off x="3957018" y="4895789"/>
                <a:ext cx="222914" cy="200155"/>
                <a:chOff x="5802013" y="5693659"/>
                <a:chExt cx="222913" cy="200155"/>
              </a:xfrm>
              <a:solidFill>
                <a:srgbClr val="9566BC"/>
              </a:solidFill>
            </p:grpSpPr>
            <p:sp>
              <p:nvSpPr>
                <p:cNvPr id="253" name="Oval 252">
                  <a:extLst>
                    <a:ext uri="{FF2B5EF4-FFF2-40B4-BE49-F238E27FC236}">
                      <a16:creationId xmlns:a16="http://schemas.microsoft.com/office/drawing/2014/main" id="{78531FA7-BE03-AD45-FCAC-78C12EDC6F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4" name="Oval 253">
                  <a:extLst>
                    <a:ext uri="{FF2B5EF4-FFF2-40B4-BE49-F238E27FC236}">
                      <a16:creationId xmlns:a16="http://schemas.microsoft.com/office/drawing/2014/main" id="{6FB06B80-4070-F15D-8C00-020F41C9ED0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5" name="Oval 254">
                  <a:extLst>
                    <a:ext uri="{FF2B5EF4-FFF2-40B4-BE49-F238E27FC236}">
                      <a16:creationId xmlns:a16="http://schemas.microsoft.com/office/drawing/2014/main" id="{60C03967-78B9-D868-B6F0-A052E77C5C6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0" name="Oval 319">
                  <a:extLst>
                    <a:ext uri="{FF2B5EF4-FFF2-40B4-BE49-F238E27FC236}">
                      <a16:creationId xmlns:a16="http://schemas.microsoft.com/office/drawing/2014/main" id="{D778AAC9-8452-6B73-0608-AF889317B3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1" name="Oval 320">
                  <a:extLst>
                    <a:ext uri="{FF2B5EF4-FFF2-40B4-BE49-F238E27FC236}">
                      <a16:creationId xmlns:a16="http://schemas.microsoft.com/office/drawing/2014/main" id="{C694AC73-5829-755A-2A67-27181829675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2" name="Oval 321">
                  <a:extLst>
                    <a:ext uri="{FF2B5EF4-FFF2-40B4-BE49-F238E27FC236}">
                      <a16:creationId xmlns:a16="http://schemas.microsoft.com/office/drawing/2014/main" id="{84CA808C-0712-6592-4A60-35BFFA99B0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3" name="Oval 322">
                  <a:extLst>
                    <a:ext uri="{FF2B5EF4-FFF2-40B4-BE49-F238E27FC236}">
                      <a16:creationId xmlns:a16="http://schemas.microsoft.com/office/drawing/2014/main" id="{CB56566F-9760-E376-3FE0-D706A038757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4" name="Oval 323">
                  <a:extLst>
                    <a:ext uri="{FF2B5EF4-FFF2-40B4-BE49-F238E27FC236}">
                      <a16:creationId xmlns:a16="http://schemas.microsoft.com/office/drawing/2014/main" id="{3E5CF411-DAC8-94B7-2019-E69A5018FBD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35" name="Group 234">
                <a:extLst>
                  <a:ext uri="{FF2B5EF4-FFF2-40B4-BE49-F238E27FC236}">
                    <a16:creationId xmlns:a16="http://schemas.microsoft.com/office/drawing/2014/main" id="{22F019AF-4188-3CC0-663D-6F7FE7DE7201}"/>
                  </a:ext>
                </a:extLst>
              </p:cNvPr>
              <p:cNvGrpSpPr/>
              <p:nvPr/>
            </p:nvGrpSpPr>
            <p:grpSpPr>
              <a:xfrm>
                <a:off x="4424462" y="4605417"/>
                <a:ext cx="222914" cy="200155"/>
                <a:chOff x="5802013" y="5693659"/>
                <a:chExt cx="222913" cy="200155"/>
              </a:xfrm>
              <a:solidFill>
                <a:srgbClr val="D52728"/>
              </a:solidFill>
            </p:grpSpPr>
            <p:sp>
              <p:nvSpPr>
                <p:cNvPr id="245" name="Oval 244">
                  <a:extLst>
                    <a:ext uri="{FF2B5EF4-FFF2-40B4-BE49-F238E27FC236}">
                      <a16:creationId xmlns:a16="http://schemas.microsoft.com/office/drawing/2014/main" id="{8846E337-6217-F618-4690-336E86BC31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" name="Oval 245">
                  <a:extLst>
                    <a:ext uri="{FF2B5EF4-FFF2-40B4-BE49-F238E27FC236}">
                      <a16:creationId xmlns:a16="http://schemas.microsoft.com/office/drawing/2014/main" id="{9189EE14-95E3-E521-4734-24DD763740D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7" name="Oval 246">
                  <a:extLst>
                    <a:ext uri="{FF2B5EF4-FFF2-40B4-BE49-F238E27FC236}">
                      <a16:creationId xmlns:a16="http://schemas.microsoft.com/office/drawing/2014/main" id="{1559659B-3821-28E9-55F2-EDC79230AF9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8" name="Oval 247">
                  <a:extLst>
                    <a:ext uri="{FF2B5EF4-FFF2-40B4-BE49-F238E27FC236}">
                      <a16:creationId xmlns:a16="http://schemas.microsoft.com/office/drawing/2014/main" id="{3EB33067-2ADB-414D-0879-AD282B2B59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9" name="Oval 248">
                  <a:extLst>
                    <a:ext uri="{FF2B5EF4-FFF2-40B4-BE49-F238E27FC236}">
                      <a16:creationId xmlns:a16="http://schemas.microsoft.com/office/drawing/2014/main" id="{5A8889C1-90D1-E1E5-F0E2-88490E85299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0" name="Oval 249">
                  <a:extLst>
                    <a:ext uri="{FF2B5EF4-FFF2-40B4-BE49-F238E27FC236}">
                      <a16:creationId xmlns:a16="http://schemas.microsoft.com/office/drawing/2014/main" id="{472D6239-C276-1F84-D656-BBDF457E4E9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1" name="Oval 250">
                  <a:extLst>
                    <a:ext uri="{FF2B5EF4-FFF2-40B4-BE49-F238E27FC236}">
                      <a16:creationId xmlns:a16="http://schemas.microsoft.com/office/drawing/2014/main" id="{CB019220-A252-D6A4-7ADC-527A6089907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2" name="Oval 251">
                  <a:extLst>
                    <a:ext uri="{FF2B5EF4-FFF2-40B4-BE49-F238E27FC236}">
                      <a16:creationId xmlns:a16="http://schemas.microsoft.com/office/drawing/2014/main" id="{20426E99-046A-9193-D1F7-B8EC946B1BB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36" name="Group 235">
                <a:extLst>
                  <a:ext uri="{FF2B5EF4-FFF2-40B4-BE49-F238E27FC236}">
                    <a16:creationId xmlns:a16="http://schemas.microsoft.com/office/drawing/2014/main" id="{D2499C2A-F398-1403-585E-323CAA80CB7A}"/>
                  </a:ext>
                </a:extLst>
              </p:cNvPr>
              <p:cNvGrpSpPr/>
              <p:nvPr/>
            </p:nvGrpSpPr>
            <p:grpSpPr>
              <a:xfrm>
                <a:off x="4247471" y="4820971"/>
                <a:ext cx="222914" cy="200155"/>
                <a:chOff x="5802013" y="5693659"/>
                <a:chExt cx="222913" cy="200155"/>
              </a:xfrm>
              <a:solidFill>
                <a:srgbClr val="2EA12F"/>
              </a:solidFill>
            </p:grpSpPr>
            <p:sp>
              <p:nvSpPr>
                <p:cNvPr id="237" name="Oval 236">
                  <a:extLst>
                    <a:ext uri="{FF2B5EF4-FFF2-40B4-BE49-F238E27FC236}">
                      <a16:creationId xmlns:a16="http://schemas.microsoft.com/office/drawing/2014/main" id="{7866CBF1-AC97-DCCA-6FB5-7E8632D519E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8" name="Oval 237">
                  <a:extLst>
                    <a:ext uri="{FF2B5EF4-FFF2-40B4-BE49-F238E27FC236}">
                      <a16:creationId xmlns:a16="http://schemas.microsoft.com/office/drawing/2014/main" id="{D04F557D-7A06-B542-F7AA-00C8BD88FBF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9" name="Oval 238">
                  <a:extLst>
                    <a:ext uri="{FF2B5EF4-FFF2-40B4-BE49-F238E27FC236}">
                      <a16:creationId xmlns:a16="http://schemas.microsoft.com/office/drawing/2014/main" id="{EDF163E5-2C3C-57A4-FDA5-3761B9F6AD1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0" name="Oval 239">
                  <a:extLst>
                    <a:ext uri="{FF2B5EF4-FFF2-40B4-BE49-F238E27FC236}">
                      <a16:creationId xmlns:a16="http://schemas.microsoft.com/office/drawing/2014/main" id="{F214892C-F462-3148-1EF3-7C0FAB3466C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1" name="Oval 240">
                  <a:extLst>
                    <a:ext uri="{FF2B5EF4-FFF2-40B4-BE49-F238E27FC236}">
                      <a16:creationId xmlns:a16="http://schemas.microsoft.com/office/drawing/2014/main" id="{D2B6D236-6C57-1ADC-4DC9-980597A4367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2" name="Oval 241">
                  <a:extLst>
                    <a:ext uri="{FF2B5EF4-FFF2-40B4-BE49-F238E27FC236}">
                      <a16:creationId xmlns:a16="http://schemas.microsoft.com/office/drawing/2014/main" id="{55FAC06B-008D-44EE-B318-9269DCCA51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3" name="Oval 242">
                  <a:extLst>
                    <a:ext uri="{FF2B5EF4-FFF2-40B4-BE49-F238E27FC236}">
                      <a16:creationId xmlns:a16="http://schemas.microsoft.com/office/drawing/2014/main" id="{EBE85BA4-BAC7-9FD8-A6CD-6EE9DD5A5AD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4" name="Oval 243">
                  <a:extLst>
                    <a:ext uri="{FF2B5EF4-FFF2-40B4-BE49-F238E27FC236}">
                      <a16:creationId xmlns:a16="http://schemas.microsoft.com/office/drawing/2014/main" id="{1FF9AEC7-68A1-2511-1066-6B146B0D9C7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ED0B1196-B89D-6307-4D0F-D2378C96E305}"/>
                </a:ext>
              </a:extLst>
            </p:cNvPr>
            <p:cNvSpPr txBox="1"/>
            <p:nvPr/>
          </p:nvSpPr>
          <p:spPr>
            <a:xfrm>
              <a:off x="3378212" y="3817337"/>
              <a:ext cx="17225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cs typeface="Times New Roman" panose="02020603050405020304" pitchFamily="18" charset="0"/>
                </a:rPr>
                <a:t>K-Means</a:t>
              </a:r>
            </a:p>
          </p:txBody>
        </p:sp>
        <p:cxnSp>
          <p:nvCxnSpPr>
            <p:cNvPr id="326" name="Straight Arrow Connector 325">
              <a:extLst>
                <a:ext uri="{FF2B5EF4-FFF2-40B4-BE49-F238E27FC236}">
                  <a16:creationId xmlns:a16="http://schemas.microsoft.com/office/drawing/2014/main" id="{D79CF00F-5AC9-D898-0EE4-ABC3E07047D3}"/>
                </a:ext>
              </a:extLst>
            </p:cNvPr>
            <p:cNvCxnSpPr>
              <a:cxnSpLocks/>
              <a:stCxn id="220" idx="3"/>
            </p:cNvCxnSpPr>
            <p:nvPr/>
          </p:nvCxnSpPr>
          <p:spPr>
            <a:xfrm flipV="1">
              <a:off x="5100727" y="4381253"/>
              <a:ext cx="188636" cy="1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6" name="Group 335">
            <a:extLst>
              <a:ext uri="{FF2B5EF4-FFF2-40B4-BE49-F238E27FC236}">
                <a16:creationId xmlns:a16="http://schemas.microsoft.com/office/drawing/2014/main" id="{9B9A999E-F608-BB64-8224-9C869A608321}"/>
              </a:ext>
            </a:extLst>
          </p:cNvPr>
          <p:cNvGrpSpPr/>
          <p:nvPr/>
        </p:nvGrpSpPr>
        <p:grpSpPr>
          <a:xfrm>
            <a:off x="4257821" y="3600896"/>
            <a:ext cx="1031541" cy="876949"/>
            <a:chOff x="4257821" y="3600896"/>
            <a:chExt cx="1031541" cy="876949"/>
          </a:xfrm>
        </p:grpSpPr>
        <p:cxnSp>
          <p:nvCxnSpPr>
            <p:cNvPr id="334" name="Curved Connector 333">
              <a:extLst>
                <a:ext uri="{FF2B5EF4-FFF2-40B4-BE49-F238E27FC236}">
                  <a16:creationId xmlns:a16="http://schemas.microsoft.com/office/drawing/2014/main" id="{7FF9FBE9-2A79-7B2F-BC93-67EC0CDB29A0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rot="16200000" flipH="1">
              <a:off x="4376256" y="3482461"/>
              <a:ext cx="794672" cy="1031541"/>
            </a:xfrm>
            <a:prstGeom prst="curvedConnector2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F034BA56-8B17-AD26-ED9E-6A87B26DCB74}"/>
                </a:ext>
              </a:extLst>
            </p:cNvPr>
            <p:cNvSpPr txBox="1"/>
            <p:nvPr/>
          </p:nvSpPr>
          <p:spPr>
            <a:xfrm>
              <a:off x="4281030" y="4108513"/>
              <a:ext cx="4090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??</a:t>
              </a:r>
            </a:p>
          </p:txBody>
        </p:sp>
      </p:grpSp>
      <p:cxnSp>
        <p:nvCxnSpPr>
          <p:cNvPr id="337" name="Elbow Connector 336">
            <a:extLst>
              <a:ext uri="{FF2B5EF4-FFF2-40B4-BE49-F238E27FC236}">
                <a16:creationId xmlns:a16="http://schemas.microsoft.com/office/drawing/2014/main" id="{5123F946-60BF-E8AC-7234-7BE42FC02174}"/>
              </a:ext>
            </a:extLst>
          </p:cNvPr>
          <p:cNvCxnSpPr>
            <a:cxnSpLocks/>
          </p:cNvCxnSpPr>
          <p:nvPr/>
        </p:nvCxnSpPr>
        <p:spPr>
          <a:xfrm flipV="1">
            <a:off x="1629721" y="4596909"/>
            <a:ext cx="2158282" cy="153887"/>
          </a:xfrm>
          <a:prstGeom prst="bentConnector2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A9FB9EB3-FE87-FFE5-A730-05A233A03D68}"/>
              </a:ext>
            </a:extLst>
          </p:cNvPr>
          <p:cNvGrpSpPr/>
          <p:nvPr/>
        </p:nvGrpSpPr>
        <p:grpSpPr>
          <a:xfrm>
            <a:off x="520982" y="4679091"/>
            <a:ext cx="1036376" cy="164592"/>
            <a:chOff x="502341" y="3794760"/>
            <a:chExt cx="1036376" cy="164592"/>
          </a:xfrm>
        </p:grpSpPr>
        <p:cxnSp>
          <p:nvCxnSpPr>
            <p:cNvPr id="344" name="Connector 277">
              <a:extLst>
                <a:ext uri="{FF2B5EF4-FFF2-40B4-BE49-F238E27FC236}">
                  <a16:creationId xmlns:a16="http://schemas.microsoft.com/office/drawing/2014/main" id="{70476DAD-6365-397E-648C-C10713EFEDCF}"/>
                </a:ext>
              </a:extLst>
            </p:cNvPr>
            <p:cNvCxnSpPr>
              <a:cxnSpLocks/>
            </p:cNvCxnSpPr>
            <p:nvPr/>
          </p:nvCxnSpPr>
          <p:spPr>
            <a:xfrm>
              <a:off x="510887" y="3877056"/>
              <a:ext cx="1019284" cy="0"/>
            </a:xfrm>
            <a:prstGeom prst="line">
              <a:avLst/>
            </a:prstGeom>
            <a:ln w="3175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Connector 278">
              <a:extLst>
                <a:ext uri="{FF2B5EF4-FFF2-40B4-BE49-F238E27FC236}">
                  <a16:creationId xmlns:a16="http://schemas.microsoft.com/office/drawing/2014/main" id="{8DBC736B-A78D-B19F-48D1-A1486C54F20D}"/>
                </a:ext>
              </a:extLst>
            </p:cNvPr>
            <p:cNvCxnSpPr/>
            <p:nvPr/>
          </p:nvCxnSpPr>
          <p:spPr>
            <a:xfrm>
              <a:off x="502341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Connector 279">
              <a:extLst>
                <a:ext uri="{FF2B5EF4-FFF2-40B4-BE49-F238E27FC236}">
                  <a16:creationId xmlns:a16="http://schemas.microsoft.com/office/drawing/2014/main" id="{B80047E3-0988-A585-989C-1A123C5E7DCD}"/>
                </a:ext>
              </a:extLst>
            </p:cNvPr>
            <p:cNvCxnSpPr/>
            <p:nvPr/>
          </p:nvCxnSpPr>
          <p:spPr>
            <a:xfrm>
              <a:off x="1538717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0" name="Oval 339">
            <a:extLst>
              <a:ext uri="{FF2B5EF4-FFF2-40B4-BE49-F238E27FC236}">
                <a16:creationId xmlns:a16="http://schemas.microsoft.com/office/drawing/2014/main" id="{F21D492C-A3C3-CEE0-1827-3F2120A3B4FF}"/>
              </a:ext>
            </a:extLst>
          </p:cNvPr>
          <p:cNvSpPr/>
          <p:nvPr/>
        </p:nvSpPr>
        <p:spPr>
          <a:xfrm>
            <a:off x="1234760" y="4699665"/>
            <a:ext cx="123444" cy="123444"/>
          </a:xfrm>
          <a:prstGeom prst="ellipse">
            <a:avLst/>
          </a:prstGeom>
          <a:solidFill>
            <a:srgbClr val="3A7A45"/>
          </a:solidFill>
          <a:ln w="1651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1" name="TextBox 340">
            <a:extLst>
              <a:ext uri="{FF2B5EF4-FFF2-40B4-BE49-F238E27FC236}">
                <a16:creationId xmlns:a16="http://schemas.microsoft.com/office/drawing/2014/main" id="{31BD8C9E-B4D0-5E83-81D1-8AFBAEEA2B62}"/>
              </a:ext>
            </a:extLst>
          </p:cNvPr>
          <p:cNvSpPr txBox="1"/>
          <p:nvPr/>
        </p:nvSpPr>
        <p:spPr>
          <a:xfrm>
            <a:off x="334321" y="4419951"/>
            <a:ext cx="1409699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sz="1400" b="0" i="0" dirty="0">
                <a:solidFill>
                  <a:srgbClr val="000000"/>
                </a:solidFill>
                <a:cs typeface="Times New Roman" panose="02020603050405020304" pitchFamily="18" charset="0"/>
              </a:rPr>
              <a:t>Compression </a:t>
            </a:r>
            <a:r>
              <a:rPr sz="1400" b="1" i="0" dirty="0">
                <a:solidFill>
                  <a:srgbClr val="000000"/>
                </a:solidFill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3ECF90BF-F3FE-09A1-7B8F-E5B7D460DEDD}"/>
              </a:ext>
            </a:extLst>
          </p:cNvPr>
          <p:cNvSpPr txBox="1"/>
          <p:nvPr/>
        </p:nvSpPr>
        <p:spPr>
          <a:xfrm>
            <a:off x="335880" y="4870135"/>
            <a:ext cx="573789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efficien</a:t>
            </a:r>
            <a:r>
              <a:rPr lang="en-US" sz="1000" dirty="0">
                <a:solidFill>
                  <a:srgbClr val="000000"/>
                </a:solidFill>
                <a:cs typeface="Times New Roman" panose="02020603050405020304" pitchFamily="18" charset="0"/>
              </a:rPr>
              <a:t>cy</a:t>
            </a:r>
            <a:endParaRPr sz="10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D4B86650-CF55-13CB-61B0-8CE359E352DF}"/>
              </a:ext>
            </a:extLst>
          </p:cNvPr>
          <p:cNvSpPr txBox="1"/>
          <p:nvPr/>
        </p:nvSpPr>
        <p:spPr>
          <a:xfrm>
            <a:off x="1221898" y="4870135"/>
            <a:ext cx="519638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quality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FE64BCE-9813-710C-CE30-3CF485C075DD}"/>
              </a:ext>
            </a:extLst>
          </p:cNvPr>
          <p:cNvSpPr/>
          <p:nvPr/>
        </p:nvSpPr>
        <p:spPr>
          <a:xfrm>
            <a:off x="2125675" y="2334246"/>
            <a:ext cx="1092070" cy="2606114"/>
          </a:xfrm>
          <a:prstGeom prst="roundRect">
            <a:avLst>
              <a:gd name="adj" fmla="val 13749"/>
            </a:avLst>
          </a:prstGeom>
          <a:solidFill>
            <a:srgbClr val="EAF1F8"/>
          </a:solidFill>
          <a:ln w="19050">
            <a:solidFill>
              <a:srgbClr val="4F7C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Times New Roman" panose="02020603050405020304" pitchFamily="18" charset="0"/>
              </a:rPr>
              <a:t>Multi-View Backbone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46D1FDE-B6D7-A95F-C461-4069B16132A4}"/>
              </a:ext>
            </a:extLst>
          </p:cNvPr>
          <p:cNvGrpSpPr>
            <a:grpSpLocks noChangeAspect="1"/>
          </p:cNvGrpSpPr>
          <p:nvPr/>
        </p:nvGrpSpPr>
        <p:grpSpPr>
          <a:xfrm>
            <a:off x="9628037" y="2749898"/>
            <a:ext cx="2575633" cy="1910777"/>
            <a:chOff x="8816131" y="4591834"/>
            <a:chExt cx="1835611" cy="1361779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02DEFD3-1747-8B62-24D2-14A6FFEDC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23626" y="4592145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1361468 h 1361468"/>
                <a:gd name="csX2" fmla="*/ 0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1361468"/>
                  </a:lnTo>
                  <a:lnTo>
                    <a:pt x="0" y="1361468"/>
                  </a:lnTo>
                  <a:close/>
                </a:path>
              </a:pathLst>
            </a:custGeom>
            <a:ln>
              <a:noFill/>
            </a:ln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9B9E9C8-F17B-092B-6FA5-4321F2979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6131" y="4591834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0 h 1361468"/>
                <a:gd name="csX2" fmla="*/ 1828116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0"/>
                  </a:lnTo>
                  <a:lnTo>
                    <a:pt x="1828116" y="1361468"/>
                  </a:lnTo>
                  <a:close/>
                </a:path>
              </a:pathLst>
            </a:cu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4550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" grpId="0" animBg="1"/>
      <p:bldP spid="341" grpId="0"/>
      <p:bldP spid="342" grpId="0"/>
      <p:bldP spid="3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D299B4-371F-D013-442D-ED61E4A52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E18A5BE-4877-C1CA-01AE-22C028D9FE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989696" y="3526587"/>
            <a:ext cx="4220594" cy="269354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8985452-A803-D821-E9E2-5F0C122893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989696" y="3526587"/>
            <a:ext cx="4220594" cy="26935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325A09-C150-7669-0C1E-BF06D852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+mn-lt"/>
              </a:rPr>
              <a:t>ZipSplat</a:t>
            </a:r>
            <a:r>
              <a:rPr lang="en-US" dirty="0">
                <a:latin typeface="+mn-lt"/>
              </a:rPr>
              <a:t>: Fewer Gaussians, better Splats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DFA96-8120-A3BF-C363-68DD0E0DD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073F2-CAB6-6A4D-B9D1-2B0605A02425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7BE66-A97B-12D3-0FF3-6C4FCA937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68F6E-7137-1D8B-108D-978C5C67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15</a:t>
            </a:fld>
            <a:endParaRPr lang="de-CH" noProof="0"/>
          </a:p>
        </p:txBody>
      </p:sp>
      <p:sp>
        <p:nvSpPr>
          <p:cNvPr id="329" name="Rounded Rectangle 328">
            <a:extLst>
              <a:ext uri="{FF2B5EF4-FFF2-40B4-BE49-F238E27FC236}">
                <a16:creationId xmlns:a16="http://schemas.microsoft.com/office/drawing/2014/main" id="{9FF500A9-AE69-1334-8806-E0748F9DE257}"/>
              </a:ext>
            </a:extLst>
          </p:cNvPr>
          <p:cNvSpPr/>
          <p:nvPr/>
        </p:nvSpPr>
        <p:spPr>
          <a:xfrm>
            <a:off x="2468769" y="888293"/>
            <a:ext cx="6589207" cy="2475668"/>
          </a:xfrm>
          <a:prstGeom prst="roundRect">
            <a:avLst>
              <a:gd name="adj" fmla="val 5514"/>
            </a:avLst>
          </a:prstGeom>
          <a:solidFill>
            <a:srgbClr val="F9F8F4"/>
          </a:solidFill>
          <a:ln w="19050">
            <a:solidFill>
              <a:srgbClr val="2E31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r"/>
            <a:r>
              <a:rPr lang="en-US" sz="20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ZipSplat</a:t>
            </a:r>
            <a:endParaRPr lang="en-US" sz="24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5A39482-239B-5FED-E146-9F7BCCA94B96}"/>
              </a:ext>
            </a:extLst>
          </p:cNvPr>
          <p:cNvGrpSpPr/>
          <p:nvPr/>
        </p:nvGrpSpPr>
        <p:grpSpPr>
          <a:xfrm>
            <a:off x="8246113" y="1627133"/>
            <a:ext cx="723756" cy="1158741"/>
            <a:chOff x="8540254" y="2258195"/>
            <a:chExt cx="822289" cy="1316493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6B5716C7-DED4-6601-4663-2455BF8899E3}"/>
                </a:ext>
              </a:extLst>
            </p:cNvPr>
            <p:cNvSpPr/>
            <p:nvPr/>
          </p:nvSpPr>
          <p:spPr>
            <a:xfrm>
              <a:off x="8540254" y="2258195"/>
              <a:ext cx="822289" cy="1316493"/>
            </a:xfrm>
            <a:prstGeom prst="roundRect">
              <a:avLst>
                <a:gd name="adj" fmla="val 18352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MLP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/>
                <p:nvPr/>
              </p:nvSpPr>
              <p:spPr>
                <a:xfrm>
                  <a:off x="8540254" y="2685609"/>
                  <a:ext cx="822289" cy="52451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1000" b="0" dirty="0">
                      <a:cs typeface="Times New Roman" panose="02020603050405020304" pitchFamily="18" charset="0"/>
                    </a:rPr>
                    <a:t>One Token</a:t>
                  </a:r>
                  <a:endParaRPr lang="en-US" sz="1000" b="0" i="1" dirty="0">
                    <a:cs typeface="Times New Roman" panose="020206030504050203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1000" i="1" dirty="0"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000" b="0" dirty="0">
                      <a:cs typeface="Times New Roman" panose="02020603050405020304" pitchFamily="18" charset="0"/>
                    </a:rPr>
                    <a:t>G Gaussians</a:t>
                  </a: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0254" y="2685609"/>
                  <a:ext cx="822289" cy="524516"/>
                </a:xfrm>
                <a:prstGeom prst="rect">
                  <a:avLst/>
                </a:prstGeom>
                <a:blipFill>
                  <a:blip r:embed="rId7"/>
                  <a:stretch>
                    <a:fillRect l="-10345" t="-8108" r="-15517" b="-1891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29" name="Straight Arrow Connector 528">
            <a:extLst>
              <a:ext uri="{FF2B5EF4-FFF2-40B4-BE49-F238E27FC236}">
                <a16:creationId xmlns:a16="http://schemas.microsoft.com/office/drawing/2014/main" id="{5F4EF274-D3A3-B066-1FCC-BE4C927D2ABE}"/>
              </a:ext>
            </a:extLst>
          </p:cNvPr>
          <p:cNvCxnSpPr>
            <a:cxnSpLocks/>
            <a:stCxn id="371" idx="3"/>
          </p:cNvCxnSpPr>
          <p:nvPr/>
        </p:nvCxnSpPr>
        <p:spPr>
          <a:xfrm flipV="1">
            <a:off x="8125389" y="2211828"/>
            <a:ext cx="118123" cy="2310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80D4105-3A39-67A2-F75B-6C7DF95402A4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529786" y="1537185"/>
            <a:ext cx="169681" cy="1011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926A0F5-D431-9306-A340-CCD2BA6C9FF6}"/>
              </a:ext>
            </a:extLst>
          </p:cNvPr>
          <p:cNvSpPr/>
          <p:nvPr/>
        </p:nvSpPr>
        <p:spPr>
          <a:xfrm>
            <a:off x="3699466" y="982332"/>
            <a:ext cx="1516108" cy="1111728"/>
          </a:xfrm>
          <a:prstGeom prst="roundRect">
            <a:avLst>
              <a:gd name="adj" fmla="val 11603"/>
            </a:avLst>
          </a:prstGeom>
          <a:noFill/>
          <a:ln w="19050">
            <a:solidFill>
              <a:srgbClr val="4F7CA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T Visual Tokens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0B074E8-CAEE-C0F4-9FB2-353D203E4797}"/>
              </a:ext>
            </a:extLst>
          </p:cNvPr>
          <p:cNvGrpSpPr/>
          <p:nvPr/>
        </p:nvGrpSpPr>
        <p:grpSpPr>
          <a:xfrm>
            <a:off x="3797120" y="1252512"/>
            <a:ext cx="352674" cy="753545"/>
            <a:chOff x="5180999" y="2948908"/>
            <a:chExt cx="400687" cy="85613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4363CC3-03C3-46E4-D3C8-AE9003DB5C9D}"/>
                </a:ext>
              </a:extLst>
            </p:cNvPr>
            <p:cNvGrpSpPr/>
            <p:nvPr/>
          </p:nvGrpSpPr>
          <p:grpSpPr>
            <a:xfrm>
              <a:off x="5180999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4E3F61FD-383D-8525-8DE9-6D0E6B9F118F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E2638D04-40ED-8E08-6139-41C478DF8E8C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050F4E0-4AAA-0015-9EEB-5632E6815F43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34309"/>
                </a:srgbClr>
              </a:solidFill>
              <a:ln w="9525">
                <a:solidFill>
                  <a:srgbClr val="50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C14CC2D2-98C6-BFE1-56FA-5A94AF21901B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85D65DA-C342-CB5E-CFA4-EB57FA29F3BC}"/>
                </a:ext>
              </a:extLst>
            </p:cNvPr>
            <p:cNvGrpSpPr/>
            <p:nvPr/>
          </p:nvGrpSpPr>
          <p:grpSpPr>
            <a:xfrm>
              <a:off x="5396500" y="29508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D02D4AB-FCC1-1265-5301-80418E5BF4C8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32DD4452-628A-AA6B-4B88-F6DE278EDCFB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4FD2B0FA-CB05-9480-780F-0411660991CF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EBC28C21-127F-347C-DCEA-786F38F19DAE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8AA7F233-16FF-E4A1-87EA-CF19F6C9949E}"/>
              </a:ext>
            </a:extLst>
          </p:cNvPr>
          <p:cNvGrpSpPr/>
          <p:nvPr/>
        </p:nvGrpSpPr>
        <p:grpSpPr>
          <a:xfrm>
            <a:off x="4288340" y="1251392"/>
            <a:ext cx="350504" cy="754665"/>
            <a:chOff x="5589870" y="2948908"/>
            <a:chExt cx="398222" cy="85740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93B94CC-CD10-A794-A5D8-1569B0330F3A}"/>
                </a:ext>
              </a:extLst>
            </p:cNvPr>
            <p:cNvGrpSpPr/>
            <p:nvPr/>
          </p:nvGrpSpPr>
          <p:grpSpPr>
            <a:xfrm>
              <a:off x="5589870" y="2952080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CCF02635-C4B9-0952-1075-F49B747BEAA1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5B122330-47C2-3FC2-E588-477D98EFBDA3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19281E9F-1793-BA3D-0A76-5210C601E2B6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67000"/>
                </a:srgbClr>
              </a:solidFill>
              <a:ln w="9525">
                <a:solidFill>
                  <a:srgbClr val="50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88949B74-0E47-46FC-595E-3EED42EC5BAF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A5C88A2-D335-7D0F-1FCF-1094F672D9D0}"/>
                </a:ext>
              </a:extLst>
            </p:cNvPr>
            <p:cNvGrpSpPr/>
            <p:nvPr/>
          </p:nvGrpSpPr>
          <p:grpSpPr>
            <a:xfrm>
              <a:off x="5802906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6F751F90-83F8-428F-E53E-39D2DF307324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F59C77EC-E5A5-1930-3C57-BDC70ECC1440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5B5472E4-4928-4C1B-C823-3F06F3072239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CF6A4486-E8BB-49D4-2893-244C05B0B623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12C3901D-148E-E233-F295-99535BB57378}"/>
              </a:ext>
            </a:extLst>
          </p:cNvPr>
          <p:cNvGrpSpPr/>
          <p:nvPr/>
        </p:nvGrpSpPr>
        <p:grpSpPr>
          <a:xfrm>
            <a:off x="4777389" y="1254184"/>
            <a:ext cx="350244" cy="751873"/>
            <a:chOff x="6003209" y="2955313"/>
            <a:chExt cx="397927" cy="85423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145570A-02CC-531B-197C-CDBF0C3867D8}"/>
                </a:ext>
              </a:extLst>
            </p:cNvPr>
            <p:cNvGrpSpPr/>
            <p:nvPr/>
          </p:nvGrpSpPr>
          <p:grpSpPr>
            <a:xfrm>
              <a:off x="6215950" y="2955313"/>
              <a:ext cx="185186" cy="854233"/>
              <a:chOff x="4838366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FCC5AC69-165E-74C7-C91A-ECC1AB167E2A}"/>
                  </a:ext>
                </a:extLst>
              </p:cNvPr>
              <p:cNvSpPr/>
              <p:nvPr/>
            </p:nvSpPr>
            <p:spPr>
              <a:xfrm>
                <a:off x="4838368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67A0947D-1D35-2799-CCD6-C26EB87CC477}"/>
                  </a:ext>
                </a:extLst>
              </p:cNvPr>
              <p:cNvSpPr/>
              <p:nvPr/>
            </p:nvSpPr>
            <p:spPr>
              <a:xfrm>
                <a:off x="4838366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E1668EE1-70A4-8B48-838C-6E3EE046D938}"/>
                  </a:ext>
                </a:extLst>
              </p:cNvPr>
              <p:cNvSpPr/>
              <p:nvPr/>
            </p:nvSpPr>
            <p:spPr>
              <a:xfrm>
                <a:off x="4838366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EF5BB7F7-C9F3-6746-A335-85FCC197250A}"/>
                  </a:ext>
                </a:extLst>
              </p:cNvPr>
              <p:cNvSpPr/>
              <p:nvPr/>
            </p:nvSpPr>
            <p:spPr>
              <a:xfrm>
                <a:off x="4838366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961B925-8745-5D36-8B37-6CAB918D3773}"/>
                </a:ext>
              </a:extLst>
            </p:cNvPr>
            <p:cNvGrpSpPr/>
            <p:nvPr/>
          </p:nvGrpSpPr>
          <p:grpSpPr>
            <a:xfrm>
              <a:off x="6003209" y="2955313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41120C9E-AB85-0DCD-820B-84815063853C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7932067C-F556-B233-6610-13C13D99CE77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4742D868-E405-5F4C-87ED-DE4911BE3D55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/>
              </a:solidFill>
              <a:ln w="9525">
                <a:solidFill>
                  <a:srgbClr val="50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15C310BD-81C5-0A41-F7A5-B6852BAFCEED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E2A0A0A-1844-9DF7-C5F1-5764F57CD4C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563" y="1712816"/>
            <a:ext cx="671292" cy="67129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AC2F83-A01E-0826-3FD6-6EE4271CB09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503" y="1781790"/>
            <a:ext cx="670980" cy="67098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FAB0E0-B0EF-315A-E087-04A67C2865E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8132" y="1850453"/>
            <a:ext cx="670979" cy="670979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CCF84C-C988-3E3E-7403-15E54651319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760" y="1919114"/>
            <a:ext cx="671292" cy="67129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D629F8-287C-E6C9-A25C-AFE4F36EE03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1700" y="1988088"/>
            <a:ext cx="670980" cy="67098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85975DD-0DEE-1B36-B698-A26262F2C37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3331" y="2056750"/>
            <a:ext cx="670979" cy="670979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625AF02E-0867-E46A-80D7-9B83B58E95E8}"/>
              </a:ext>
            </a:extLst>
          </p:cNvPr>
          <p:cNvSpPr txBox="1"/>
          <p:nvPr/>
        </p:nvSpPr>
        <p:spPr>
          <a:xfrm>
            <a:off x="731838" y="1460389"/>
            <a:ext cx="1510916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Multi-View Input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CC5CD77-EC3C-2F01-2D79-6D6FB1C104FA}"/>
              </a:ext>
            </a:extLst>
          </p:cNvPr>
          <p:cNvCxnSpPr>
            <a:cxnSpLocks/>
            <a:endCxn id="62" idx="1"/>
          </p:cNvCxnSpPr>
          <p:nvPr/>
        </p:nvCxnSpPr>
        <p:spPr>
          <a:xfrm>
            <a:off x="2186606" y="2126104"/>
            <a:ext cx="394257" cy="0"/>
          </a:xfrm>
          <a:prstGeom prst="straightConnector1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15BB41A-1295-52EA-A8CD-E0747B4BA622}"/>
              </a:ext>
            </a:extLst>
          </p:cNvPr>
          <p:cNvGrpSpPr/>
          <p:nvPr/>
        </p:nvGrpSpPr>
        <p:grpSpPr>
          <a:xfrm>
            <a:off x="5359152" y="2286163"/>
            <a:ext cx="331564" cy="992689"/>
            <a:chOff x="4564980" y="3000896"/>
            <a:chExt cx="376703" cy="1127834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FAA4432C-782E-9E39-17FE-399AD5D681CB}"/>
                </a:ext>
              </a:extLst>
            </p:cNvPr>
            <p:cNvSpPr/>
            <p:nvPr/>
          </p:nvSpPr>
          <p:spPr>
            <a:xfrm>
              <a:off x="4564980" y="3000896"/>
              <a:ext cx="376703" cy="1127834"/>
            </a:xfrm>
            <a:prstGeom prst="roundRect">
              <a:avLst>
                <a:gd name="adj" fmla="val 13925"/>
              </a:avLst>
            </a:prstGeom>
            <a:noFill/>
            <a:ln w="19050">
              <a:solidFill>
                <a:srgbClr val="4F7CAC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t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Q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A384605-805B-0DDD-5592-44DFB39C15D2}"/>
                </a:ext>
              </a:extLst>
            </p:cNvPr>
            <p:cNvGrpSpPr/>
            <p:nvPr/>
          </p:nvGrpSpPr>
          <p:grpSpPr>
            <a:xfrm>
              <a:off x="4660739" y="3229534"/>
              <a:ext cx="185184" cy="854233"/>
              <a:chOff x="7919156" y="3325402"/>
              <a:chExt cx="185184" cy="854233"/>
            </a:xfrm>
          </p:grpSpPr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1A71246A-2AD3-1743-60BF-1692EC31D0B7}"/>
                  </a:ext>
                </a:extLst>
              </p:cNvPr>
              <p:cNvSpPr/>
              <p:nvPr/>
            </p:nvSpPr>
            <p:spPr>
              <a:xfrm>
                <a:off x="7919156" y="3325402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269F7D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7DC4AB6A-60BE-B856-5868-47BA9F59AED4}"/>
                  </a:ext>
                </a:extLst>
              </p:cNvPr>
              <p:cNvSpPr/>
              <p:nvPr/>
            </p:nvSpPr>
            <p:spPr>
              <a:xfrm>
                <a:off x="7919156" y="3548418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AD05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6B286335-5236-5850-DD3F-0F97890E28E4}"/>
                  </a:ext>
                </a:extLst>
              </p:cNvPr>
              <p:cNvSpPr/>
              <p:nvPr/>
            </p:nvSpPr>
            <p:spPr>
              <a:xfrm>
                <a:off x="7919156" y="3771435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DA5F02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FE706D44-53CA-1B1E-117E-2054B4C2E140}"/>
                  </a:ext>
                </a:extLst>
              </p:cNvPr>
              <p:cNvSpPr/>
              <p:nvPr/>
            </p:nvSpPr>
            <p:spPr>
              <a:xfrm>
                <a:off x="7919156" y="399445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2989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C2E4E70-6869-492E-88B6-903D241EED01}"/>
              </a:ext>
            </a:extLst>
          </p:cNvPr>
          <p:cNvSpPr txBox="1"/>
          <p:nvPr/>
        </p:nvSpPr>
        <p:spPr>
          <a:xfrm>
            <a:off x="5215574" y="1315458"/>
            <a:ext cx="662773" cy="2438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Times New Roman" panose="02020603050405020304" pitchFamily="18" charset="0"/>
              </a:rPr>
              <a:t>K,V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28E30DAD-E07A-C1FF-4AC5-E8E6088A3A8A}"/>
              </a:ext>
            </a:extLst>
          </p:cNvPr>
          <p:cNvSpPr/>
          <p:nvPr/>
        </p:nvSpPr>
        <p:spPr>
          <a:xfrm>
            <a:off x="5878348" y="985021"/>
            <a:ext cx="1816061" cy="2293831"/>
          </a:xfrm>
          <a:prstGeom prst="roundRect">
            <a:avLst>
              <a:gd name="adj" fmla="val 7192"/>
            </a:avLst>
          </a:prstGeom>
          <a:solidFill>
            <a:srgbClr val="E8F1E9"/>
          </a:solidFill>
          <a:ln w="19050">
            <a:solidFill>
              <a:srgbClr val="3A7A45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Token Aggregation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91EEAA7-2260-302A-D3A5-FD2BDF74160A}"/>
              </a:ext>
            </a:extLst>
          </p:cNvPr>
          <p:cNvGrpSpPr/>
          <p:nvPr/>
        </p:nvGrpSpPr>
        <p:grpSpPr>
          <a:xfrm>
            <a:off x="5977871" y="1254518"/>
            <a:ext cx="1617015" cy="1914619"/>
            <a:chOff x="5859583" y="1828803"/>
            <a:chExt cx="1837157" cy="2175276"/>
          </a:xfrm>
        </p:grpSpPr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4D4D112F-8F01-2674-61C3-43E10386F5B1}"/>
                </a:ext>
              </a:extLst>
            </p:cNvPr>
            <p:cNvCxnSpPr>
              <a:cxnSpLocks/>
              <a:stCxn id="73" idx="3"/>
              <a:endCxn id="72" idx="1"/>
            </p:cNvCxnSpPr>
            <p:nvPr/>
          </p:nvCxnSpPr>
          <p:spPr>
            <a:xfrm>
              <a:off x="6679280" y="2916441"/>
              <a:ext cx="197763" cy="0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ounded Rectangle 71">
              <a:extLst>
                <a:ext uri="{FF2B5EF4-FFF2-40B4-BE49-F238E27FC236}">
                  <a16:creationId xmlns:a16="http://schemas.microsoft.com/office/drawing/2014/main" id="{54E67493-C283-643A-249D-50ADFC5F21E8}"/>
                </a:ext>
              </a:extLst>
            </p:cNvPr>
            <p:cNvSpPr/>
            <p:nvPr/>
          </p:nvSpPr>
          <p:spPr>
            <a:xfrm>
              <a:off x="687704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Self - Attention</a:t>
              </a:r>
            </a:p>
          </p:txBody>
        </p:sp>
        <p:sp>
          <p:nvSpPr>
            <p:cNvPr id="73" name="Rounded Rectangle 72">
              <a:extLst>
                <a:ext uri="{FF2B5EF4-FFF2-40B4-BE49-F238E27FC236}">
                  <a16:creationId xmlns:a16="http://schemas.microsoft.com/office/drawing/2014/main" id="{63BCE7EB-CC0C-C8B2-E747-3CEFC3DBD399}"/>
                </a:ext>
              </a:extLst>
            </p:cNvPr>
            <p:cNvSpPr/>
            <p:nvPr/>
          </p:nvSpPr>
          <p:spPr>
            <a:xfrm>
              <a:off x="585958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Cross - Attention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D2E1BE9E-3F32-7240-0C92-3F1F03F2DE8D}"/>
              </a:ext>
            </a:extLst>
          </p:cNvPr>
          <p:cNvSpPr txBox="1"/>
          <p:nvPr/>
        </p:nvSpPr>
        <p:spPr>
          <a:xfrm>
            <a:off x="7544565" y="1000072"/>
            <a:ext cx="136256" cy="12311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800" b="1" dirty="0">
                <a:cs typeface="Times New Roman" panose="02020603050405020304" pitchFamily="18" charset="0"/>
              </a:rPr>
              <a:t>x L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A164358-3DBB-FE8D-C05D-3BD9D44392F1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5215574" y="1534044"/>
            <a:ext cx="762296" cy="4153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68B12CE7-0D42-DE0E-D892-F2DC0B31BAD4}"/>
              </a:ext>
            </a:extLst>
          </p:cNvPr>
          <p:cNvCxnSpPr>
            <a:cxnSpLocks/>
            <a:stCxn id="72" idx="3"/>
          </p:cNvCxnSpPr>
          <p:nvPr/>
        </p:nvCxnSpPr>
        <p:spPr>
          <a:xfrm>
            <a:off x="7594886" y="2211828"/>
            <a:ext cx="199262" cy="0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FAF8492F-DBDE-9484-A9AF-F0D0F3E01183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5690715" y="2780909"/>
            <a:ext cx="287155" cy="1598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390C7F3B-07B0-6EA6-AB57-C80F802739FA}"/>
              </a:ext>
            </a:extLst>
          </p:cNvPr>
          <p:cNvGrpSpPr/>
          <p:nvPr/>
        </p:nvGrpSpPr>
        <p:grpSpPr>
          <a:xfrm>
            <a:off x="7793825" y="1634766"/>
            <a:ext cx="331564" cy="1158742"/>
            <a:chOff x="7735851" y="1803345"/>
            <a:chExt cx="376703" cy="1316494"/>
          </a:xfrm>
        </p:grpSpPr>
        <p:sp>
          <p:nvSpPr>
            <p:cNvPr id="371" name="Rounded Rectangle 370">
              <a:extLst>
                <a:ext uri="{FF2B5EF4-FFF2-40B4-BE49-F238E27FC236}">
                  <a16:creationId xmlns:a16="http://schemas.microsoft.com/office/drawing/2014/main" id="{86D44787-25D3-5019-092D-C2E587422FB7}"/>
                </a:ext>
              </a:extLst>
            </p:cNvPr>
            <p:cNvSpPr/>
            <p:nvPr/>
          </p:nvSpPr>
          <p:spPr>
            <a:xfrm>
              <a:off x="7735851" y="1803345"/>
              <a:ext cx="376703" cy="1316494"/>
            </a:xfrm>
            <a:prstGeom prst="roundRect">
              <a:avLst>
                <a:gd name="adj" fmla="val 13664"/>
              </a:avLst>
            </a:prstGeom>
            <a:noFill/>
            <a:ln w="19050">
              <a:solidFill>
                <a:srgbClr val="3A7A45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B8BEFA8C-96E5-694F-9833-4ADDC0D6F242}"/>
                </a:ext>
              </a:extLst>
            </p:cNvPr>
            <p:cNvGrpSpPr/>
            <p:nvPr/>
          </p:nvGrpSpPr>
          <p:grpSpPr>
            <a:xfrm>
              <a:off x="7831609" y="1803345"/>
              <a:ext cx="185184" cy="1218070"/>
              <a:chOff x="7831609" y="1803345"/>
              <a:chExt cx="185184" cy="1218070"/>
            </a:xfrm>
          </p:grpSpPr>
          <p:grpSp>
            <p:nvGrpSpPr>
              <p:cNvPr id="373" name="Group 372">
                <a:extLst>
                  <a:ext uri="{FF2B5EF4-FFF2-40B4-BE49-F238E27FC236}">
                    <a16:creationId xmlns:a16="http://schemas.microsoft.com/office/drawing/2014/main" id="{2D2CC11D-F9A7-B923-2371-4887D602BFAA}"/>
                  </a:ext>
                </a:extLst>
              </p:cNvPr>
              <p:cNvGrpSpPr/>
              <p:nvPr/>
            </p:nvGrpSpPr>
            <p:grpSpPr>
              <a:xfrm>
                <a:off x="7831609" y="2167182"/>
                <a:ext cx="185184" cy="854233"/>
                <a:chOff x="7831609" y="2167182"/>
                <a:chExt cx="185184" cy="854233"/>
              </a:xfrm>
            </p:grpSpPr>
            <p:grpSp>
              <p:nvGrpSpPr>
                <p:cNvPr id="375" name="Group 374">
                  <a:extLst>
                    <a:ext uri="{FF2B5EF4-FFF2-40B4-BE49-F238E27FC236}">
                      <a16:creationId xmlns:a16="http://schemas.microsoft.com/office/drawing/2014/main" id="{0572869D-49DD-734C-C65B-F10345C0B09D}"/>
                    </a:ext>
                  </a:extLst>
                </p:cNvPr>
                <p:cNvGrpSpPr/>
                <p:nvPr/>
              </p:nvGrpSpPr>
              <p:grpSpPr>
                <a:xfrm>
                  <a:off x="7831609" y="2167182"/>
                  <a:ext cx="185184" cy="854232"/>
                  <a:chOff x="7690379" y="4639016"/>
                  <a:chExt cx="274320" cy="1265406"/>
                </a:xfrm>
                <a:solidFill>
                  <a:schemeClr val="bg1"/>
                </a:solidFill>
              </p:grpSpPr>
              <p:sp>
                <p:nvSpPr>
                  <p:cNvPr id="380" name="Rounded Rectangle 379">
                    <a:extLst>
                      <a:ext uri="{FF2B5EF4-FFF2-40B4-BE49-F238E27FC236}">
                        <a16:creationId xmlns:a16="http://schemas.microsoft.com/office/drawing/2014/main" id="{7D64AA7D-019D-D63E-B7F7-FF655F1EF846}"/>
                      </a:ext>
                    </a:extLst>
                  </p:cNvPr>
                  <p:cNvSpPr/>
                  <p:nvPr/>
                </p:nvSpPr>
                <p:spPr>
                  <a:xfrm>
                    <a:off x="7690379" y="4639016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1" name="Rounded Rectangle 380">
                    <a:extLst>
                      <a:ext uri="{FF2B5EF4-FFF2-40B4-BE49-F238E27FC236}">
                        <a16:creationId xmlns:a16="http://schemas.microsoft.com/office/drawing/2014/main" id="{0ACCB425-57F2-2914-B880-2889DEE244F9}"/>
                      </a:ext>
                    </a:extLst>
                  </p:cNvPr>
                  <p:cNvSpPr/>
                  <p:nvPr/>
                </p:nvSpPr>
                <p:spPr>
                  <a:xfrm>
                    <a:off x="7690379" y="4969378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2" name="Rounded Rectangle 381">
                    <a:extLst>
                      <a:ext uri="{FF2B5EF4-FFF2-40B4-BE49-F238E27FC236}">
                        <a16:creationId xmlns:a16="http://schemas.microsoft.com/office/drawing/2014/main" id="{278729A4-0706-BAAA-A681-B2DE70336D4E}"/>
                      </a:ext>
                    </a:extLst>
                  </p:cNvPr>
                  <p:cNvSpPr/>
                  <p:nvPr/>
                </p:nvSpPr>
                <p:spPr>
                  <a:xfrm>
                    <a:off x="7690379" y="5299740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3" name="Rounded Rectangle 382">
                    <a:extLst>
                      <a:ext uri="{FF2B5EF4-FFF2-40B4-BE49-F238E27FC236}">
                        <a16:creationId xmlns:a16="http://schemas.microsoft.com/office/drawing/2014/main" id="{8948ECB3-0596-4176-C009-BB55D2E0777A}"/>
                      </a:ext>
                    </a:extLst>
                  </p:cNvPr>
                  <p:cNvSpPr/>
                  <p:nvPr/>
                </p:nvSpPr>
                <p:spPr>
                  <a:xfrm>
                    <a:off x="7690379" y="5630102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376" name="Rounded Rectangle 375">
                  <a:extLst>
                    <a:ext uri="{FF2B5EF4-FFF2-40B4-BE49-F238E27FC236}">
                      <a16:creationId xmlns:a16="http://schemas.microsoft.com/office/drawing/2014/main" id="{518B65D6-AEEF-0547-EED5-2CE4B404B49C}"/>
                    </a:ext>
                  </a:extLst>
                </p:cNvPr>
                <p:cNvSpPr/>
                <p:nvPr/>
              </p:nvSpPr>
              <p:spPr>
                <a:xfrm>
                  <a:off x="7831609" y="2167183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269F7D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7" name="Rounded Rectangle 376">
                  <a:extLst>
                    <a:ext uri="{FF2B5EF4-FFF2-40B4-BE49-F238E27FC236}">
                      <a16:creationId xmlns:a16="http://schemas.microsoft.com/office/drawing/2014/main" id="{96777F0A-CD4A-0E60-F8F3-EC5E9A81A32A}"/>
                    </a:ext>
                  </a:extLst>
                </p:cNvPr>
                <p:cNvSpPr/>
                <p:nvPr/>
              </p:nvSpPr>
              <p:spPr>
                <a:xfrm>
                  <a:off x="7831609" y="2390199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AD05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8" name="Rounded Rectangle 377">
                  <a:extLst>
                    <a:ext uri="{FF2B5EF4-FFF2-40B4-BE49-F238E27FC236}">
                      <a16:creationId xmlns:a16="http://schemas.microsoft.com/office/drawing/2014/main" id="{4797C898-EBD3-4355-17B3-04CAD65E2824}"/>
                    </a:ext>
                  </a:extLst>
                </p:cNvPr>
                <p:cNvSpPr/>
                <p:nvPr/>
              </p:nvSpPr>
              <p:spPr>
                <a:xfrm>
                  <a:off x="7831609" y="2613215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DA5F02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9" name="Rounded Rectangle 378">
                  <a:extLst>
                    <a:ext uri="{FF2B5EF4-FFF2-40B4-BE49-F238E27FC236}">
                      <a16:creationId xmlns:a16="http://schemas.microsoft.com/office/drawing/2014/main" id="{4F7765C3-817C-1710-FD0E-6BE3523A7EEF}"/>
                    </a:ext>
                  </a:extLst>
                </p:cNvPr>
                <p:cNvSpPr/>
                <p:nvPr/>
              </p:nvSpPr>
              <p:spPr>
                <a:xfrm>
                  <a:off x="7831609" y="283623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2989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74" name="TextBox 373">
                <a:extLst>
                  <a:ext uri="{FF2B5EF4-FFF2-40B4-BE49-F238E27FC236}">
                    <a16:creationId xmlns:a16="http://schemas.microsoft.com/office/drawing/2014/main" id="{6382F389-CFBA-8BDE-4544-53CADD5771B5}"/>
                  </a:ext>
                </a:extLst>
              </p:cNvPr>
              <p:cNvSpPr txBox="1"/>
              <p:nvPr/>
            </p:nvSpPr>
            <p:spPr>
              <a:xfrm>
                <a:off x="7862486" y="1803345"/>
                <a:ext cx="12343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/>
                <a:r>
                  <a:rPr lang="en-US" sz="2000" dirty="0"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</p:grpSp>
      <p:cxnSp>
        <p:nvCxnSpPr>
          <p:cNvPr id="531" name="Straight Arrow Connector 530">
            <a:extLst>
              <a:ext uri="{FF2B5EF4-FFF2-40B4-BE49-F238E27FC236}">
                <a16:creationId xmlns:a16="http://schemas.microsoft.com/office/drawing/2014/main" id="{30ABC837-B455-FA5F-6B07-A1404E95F446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8969869" y="2226820"/>
            <a:ext cx="362920" cy="7344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4" name="TextBox 533">
            <a:extLst>
              <a:ext uri="{FF2B5EF4-FFF2-40B4-BE49-F238E27FC236}">
                <a16:creationId xmlns:a16="http://schemas.microsoft.com/office/drawing/2014/main" id="{D3108311-5A9C-1C26-AC6F-21ACAFE75C49}"/>
              </a:ext>
            </a:extLst>
          </p:cNvPr>
          <p:cNvSpPr txBox="1"/>
          <p:nvPr/>
        </p:nvSpPr>
        <p:spPr>
          <a:xfrm>
            <a:off x="9332790" y="766592"/>
            <a:ext cx="1969895" cy="4605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Gaussian </a:t>
            </a:r>
          </a:p>
          <a:p>
            <a:pPr algn="ctr"/>
            <a:r>
              <a:rPr lang="en-US" sz="1400" dirty="0">
                <a:cs typeface="Times New Roman" panose="02020603050405020304" pitchFamily="18" charset="0"/>
              </a:rPr>
              <a:t>Reconstruction</a:t>
            </a:r>
          </a:p>
        </p:txBody>
      </p: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1B2E1046-E8E0-AC25-3333-3C5401762ECF}"/>
              </a:ext>
            </a:extLst>
          </p:cNvPr>
          <p:cNvGrpSpPr/>
          <p:nvPr/>
        </p:nvGrpSpPr>
        <p:grpSpPr>
          <a:xfrm>
            <a:off x="3652683" y="2090919"/>
            <a:ext cx="1712772" cy="1186335"/>
            <a:chOff x="3343413" y="3597328"/>
            <a:chExt cx="1945950" cy="1347843"/>
          </a:xfrm>
        </p:grpSpPr>
        <p:cxnSp>
          <p:nvCxnSpPr>
            <p:cNvPr id="219" name="Straight Arrow Connector 218">
              <a:extLst>
                <a:ext uri="{FF2B5EF4-FFF2-40B4-BE49-F238E27FC236}">
                  <a16:creationId xmlns:a16="http://schemas.microsoft.com/office/drawing/2014/main" id="{53936004-4661-27E0-65D8-C60ADED92270}"/>
                </a:ext>
              </a:extLst>
            </p:cNvPr>
            <p:cNvCxnSpPr>
              <a:cxnSpLocks/>
              <a:endCxn id="220" idx="0"/>
            </p:cNvCxnSpPr>
            <p:nvPr/>
          </p:nvCxnSpPr>
          <p:spPr>
            <a:xfrm flipH="1">
              <a:off x="4239470" y="3597328"/>
              <a:ext cx="4788" cy="220009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0" name="Rounded Rectangle 219">
              <a:extLst>
                <a:ext uri="{FF2B5EF4-FFF2-40B4-BE49-F238E27FC236}">
                  <a16:creationId xmlns:a16="http://schemas.microsoft.com/office/drawing/2014/main" id="{838C4535-6567-9FB5-2C50-80CF0DD515CA}"/>
                </a:ext>
              </a:extLst>
            </p:cNvPr>
            <p:cNvSpPr/>
            <p:nvPr/>
          </p:nvSpPr>
          <p:spPr>
            <a:xfrm>
              <a:off x="3378213" y="3817337"/>
              <a:ext cx="1722514" cy="1127834"/>
            </a:xfrm>
            <a:prstGeom prst="roundRect">
              <a:avLst>
                <a:gd name="adj" fmla="val 12643"/>
              </a:avLst>
            </a:prstGeom>
            <a:solidFill>
              <a:srgbClr val="E8F1E9"/>
            </a:solidFill>
            <a:ln w="19050">
              <a:solidFill>
                <a:srgbClr val="3A7A45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C80A8C41-E1C0-D890-5C09-F9BE8E3A0EDC}"/>
                    </a:ext>
                  </a:extLst>
                </p:cNvPr>
                <p:cNvSpPr txBox="1"/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oMath>
                    </m:oMathPara>
                  </a14:m>
                  <a:endParaRPr lang="en-US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C80A8C41-E1C0-D890-5C09-F9BE8E3A0E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blipFill>
                  <a:blip r:embed="rId15"/>
                  <a:stretch>
                    <a:fillRect r="-1695" b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23474A36-3412-7380-5C81-B1BA64151145}"/>
                </a:ext>
              </a:extLst>
            </p:cNvPr>
            <p:cNvGrpSpPr/>
            <p:nvPr/>
          </p:nvGrpSpPr>
          <p:grpSpPr>
            <a:xfrm>
              <a:off x="4232222" y="4226748"/>
              <a:ext cx="845586" cy="512209"/>
              <a:chOff x="3843664" y="4563341"/>
              <a:chExt cx="946725" cy="573472"/>
            </a:xfrm>
          </p:grpSpPr>
          <p:cxnSp>
            <p:nvCxnSpPr>
              <p:cNvPr id="223" name="Straight Arrow Connector 222">
                <a:extLst>
                  <a:ext uri="{FF2B5EF4-FFF2-40B4-BE49-F238E27FC236}">
                    <a16:creationId xmlns:a16="http://schemas.microsoft.com/office/drawing/2014/main" id="{D0F64D0F-A40E-12A8-8EAF-17082416327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43666" y="4563341"/>
                <a:ext cx="0" cy="573472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Arrow Connector 223">
                <a:extLst>
                  <a:ext uri="{FF2B5EF4-FFF2-40B4-BE49-F238E27FC236}">
                    <a16:creationId xmlns:a16="http://schemas.microsoft.com/office/drawing/2014/main" id="{8FBF1139-D33B-A214-E7EE-A7713A63DD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43664" y="5136810"/>
                <a:ext cx="946725" cy="0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6D35A5D8-CE17-64D3-25E5-03FE9C938F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22607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EDA3C925-6CC5-B570-D030-5A3F081024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58958" y="464991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32D6B20F-3609-5B16-5161-BA05CEDAF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86863" y="480435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7D8C3C66-7F77-9268-DC17-3E3AB79C91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04679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EBED6EC9-78CA-5472-81F1-756DB7B5CC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86025" y="468183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BDA415BC-90FF-E573-7922-6B4303FBC4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40305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E788B3C5-67FD-A519-25F9-8E79393B3F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8210" y="466773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D414804D-E7EA-3E46-4357-9440EDA202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99800" y="479630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34" name="Group 233">
                <a:extLst>
                  <a:ext uri="{FF2B5EF4-FFF2-40B4-BE49-F238E27FC236}">
                    <a16:creationId xmlns:a16="http://schemas.microsoft.com/office/drawing/2014/main" id="{B68D3647-9E13-D5AC-B931-5C06A215C92F}"/>
                  </a:ext>
                </a:extLst>
              </p:cNvPr>
              <p:cNvGrpSpPr/>
              <p:nvPr/>
            </p:nvGrpSpPr>
            <p:grpSpPr>
              <a:xfrm>
                <a:off x="3957018" y="4895789"/>
                <a:ext cx="222914" cy="200155"/>
                <a:chOff x="5802013" y="5693659"/>
                <a:chExt cx="222913" cy="200155"/>
              </a:xfrm>
              <a:solidFill>
                <a:srgbClr val="9566BC"/>
              </a:solidFill>
            </p:grpSpPr>
            <p:sp>
              <p:nvSpPr>
                <p:cNvPr id="253" name="Oval 252">
                  <a:extLst>
                    <a:ext uri="{FF2B5EF4-FFF2-40B4-BE49-F238E27FC236}">
                      <a16:creationId xmlns:a16="http://schemas.microsoft.com/office/drawing/2014/main" id="{78531FA7-BE03-AD45-FCAC-78C12EDC6F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4" name="Oval 253">
                  <a:extLst>
                    <a:ext uri="{FF2B5EF4-FFF2-40B4-BE49-F238E27FC236}">
                      <a16:creationId xmlns:a16="http://schemas.microsoft.com/office/drawing/2014/main" id="{6FB06B80-4070-F15D-8C00-020F41C9ED0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5" name="Oval 254">
                  <a:extLst>
                    <a:ext uri="{FF2B5EF4-FFF2-40B4-BE49-F238E27FC236}">
                      <a16:creationId xmlns:a16="http://schemas.microsoft.com/office/drawing/2014/main" id="{60C03967-78B9-D868-B6F0-A052E77C5C6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0" name="Oval 319">
                  <a:extLst>
                    <a:ext uri="{FF2B5EF4-FFF2-40B4-BE49-F238E27FC236}">
                      <a16:creationId xmlns:a16="http://schemas.microsoft.com/office/drawing/2014/main" id="{D778AAC9-8452-6B73-0608-AF889317B3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1" name="Oval 320">
                  <a:extLst>
                    <a:ext uri="{FF2B5EF4-FFF2-40B4-BE49-F238E27FC236}">
                      <a16:creationId xmlns:a16="http://schemas.microsoft.com/office/drawing/2014/main" id="{C694AC73-5829-755A-2A67-27181829675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2" name="Oval 321">
                  <a:extLst>
                    <a:ext uri="{FF2B5EF4-FFF2-40B4-BE49-F238E27FC236}">
                      <a16:creationId xmlns:a16="http://schemas.microsoft.com/office/drawing/2014/main" id="{84CA808C-0712-6592-4A60-35BFFA99B0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3" name="Oval 322">
                  <a:extLst>
                    <a:ext uri="{FF2B5EF4-FFF2-40B4-BE49-F238E27FC236}">
                      <a16:creationId xmlns:a16="http://schemas.microsoft.com/office/drawing/2014/main" id="{CB56566F-9760-E376-3FE0-D706A038757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4" name="Oval 323">
                  <a:extLst>
                    <a:ext uri="{FF2B5EF4-FFF2-40B4-BE49-F238E27FC236}">
                      <a16:creationId xmlns:a16="http://schemas.microsoft.com/office/drawing/2014/main" id="{3E5CF411-DAC8-94B7-2019-E69A5018FBD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35" name="Group 234">
                <a:extLst>
                  <a:ext uri="{FF2B5EF4-FFF2-40B4-BE49-F238E27FC236}">
                    <a16:creationId xmlns:a16="http://schemas.microsoft.com/office/drawing/2014/main" id="{22F019AF-4188-3CC0-663D-6F7FE7DE7201}"/>
                  </a:ext>
                </a:extLst>
              </p:cNvPr>
              <p:cNvGrpSpPr/>
              <p:nvPr/>
            </p:nvGrpSpPr>
            <p:grpSpPr>
              <a:xfrm>
                <a:off x="4424462" y="4605417"/>
                <a:ext cx="222914" cy="200155"/>
                <a:chOff x="5802013" y="5693659"/>
                <a:chExt cx="222913" cy="200155"/>
              </a:xfrm>
              <a:solidFill>
                <a:srgbClr val="D52728"/>
              </a:solidFill>
            </p:grpSpPr>
            <p:sp>
              <p:nvSpPr>
                <p:cNvPr id="245" name="Oval 244">
                  <a:extLst>
                    <a:ext uri="{FF2B5EF4-FFF2-40B4-BE49-F238E27FC236}">
                      <a16:creationId xmlns:a16="http://schemas.microsoft.com/office/drawing/2014/main" id="{8846E337-6217-F618-4690-336E86BC31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" name="Oval 245">
                  <a:extLst>
                    <a:ext uri="{FF2B5EF4-FFF2-40B4-BE49-F238E27FC236}">
                      <a16:creationId xmlns:a16="http://schemas.microsoft.com/office/drawing/2014/main" id="{9189EE14-95E3-E521-4734-24DD763740D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7" name="Oval 246">
                  <a:extLst>
                    <a:ext uri="{FF2B5EF4-FFF2-40B4-BE49-F238E27FC236}">
                      <a16:creationId xmlns:a16="http://schemas.microsoft.com/office/drawing/2014/main" id="{1559659B-3821-28E9-55F2-EDC79230AF9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8" name="Oval 247">
                  <a:extLst>
                    <a:ext uri="{FF2B5EF4-FFF2-40B4-BE49-F238E27FC236}">
                      <a16:creationId xmlns:a16="http://schemas.microsoft.com/office/drawing/2014/main" id="{3EB33067-2ADB-414D-0879-AD282B2B59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9" name="Oval 248">
                  <a:extLst>
                    <a:ext uri="{FF2B5EF4-FFF2-40B4-BE49-F238E27FC236}">
                      <a16:creationId xmlns:a16="http://schemas.microsoft.com/office/drawing/2014/main" id="{5A8889C1-90D1-E1E5-F0E2-88490E85299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0" name="Oval 249">
                  <a:extLst>
                    <a:ext uri="{FF2B5EF4-FFF2-40B4-BE49-F238E27FC236}">
                      <a16:creationId xmlns:a16="http://schemas.microsoft.com/office/drawing/2014/main" id="{472D6239-C276-1F84-D656-BBDF457E4E9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1" name="Oval 250">
                  <a:extLst>
                    <a:ext uri="{FF2B5EF4-FFF2-40B4-BE49-F238E27FC236}">
                      <a16:creationId xmlns:a16="http://schemas.microsoft.com/office/drawing/2014/main" id="{CB019220-A252-D6A4-7ADC-527A6089907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2" name="Oval 251">
                  <a:extLst>
                    <a:ext uri="{FF2B5EF4-FFF2-40B4-BE49-F238E27FC236}">
                      <a16:creationId xmlns:a16="http://schemas.microsoft.com/office/drawing/2014/main" id="{20426E99-046A-9193-D1F7-B8EC946B1BB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36" name="Group 235">
                <a:extLst>
                  <a:ext uri="{FF2B5EF4-FFF2-40B4-BE49-F238E27FC236}">
                    <a16:creationId xmlns:a16="http://schemas.microsoft.com/office/drawing/2014/main" id="{D2499C2A-F398-1403-585E-323CAA80CB7A}"/>
                  </a:ext>
                </a:extLst>
              </p:cNvPr>
              <p:cNvGrpSpPr/>
              <p:nvPr/>
            </p:nvGrpSpPr>
            <p:grpSpPr>
              <a:xfrm>
                <a:off x="4247471" y="4820971"/>
                <a:ext cx="222914" cy="200155"/>
                <a:chOff x="5802013" y="5693659"/>
                <a:chExt cx="222913" cy="200155"/>
              </a:xfrm>
              <a:solidFill>
                <a:srgbClr val="2EA12F"/>
              </a:solidFill>
            </p:grpSpPr>
            <p:sp>
              <p:nvSpPr>
                <p:cNvPr id="237" name="Oval 236">
                  <a:extLst>
                    <a:ext uri="{FF2B5EF4-FFF2-40B4-BE49-F238E27FC236}">
                      <a16:creationId xmlns:a16="http://schemas.microsoft.com/office/drawing/2014/main" id="{7866CBF1-AC97-DCCA-6FB5-7E8632D519E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8" name="Oval 237">
                  <a:extLst>
                    <a:ext uri="{FF2B5EF4-FFF2-40B4-BE49-F238E27FC236}">
                      <a16:creationId xmlns:a16="http://schemas.microsoft.com/office/drawing/2014/main" id="{D04F557D-7A06-B542-F7AA-00C8BD88FBF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9" name="Oval 238">
                  <a:extLst>
                    <a:ext uri="{FF2B5EF4-FFF2-40B4-BE49-F238E27FC236}">
                      <a16:creationId xmlns:a16="http://schemas.microsoft.com/office/drawing/2014/main" id="{EDF163E5-2C3C-57A4-FDA5-3761B9F6AD1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0" name="Oval 239">
                  <a:extLst>
                    <a:ext uri="{FF2B5EF4-FFF2-40B4-BE49-F238E27FC236}">
                      <a16:creationId xmlns:a16="http://schemas.microsoft.com/office/drawing/2014/main" id="{F214892C-F462-3148-1EF3-7C0FAB3466C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1" name="Oval 240">
                  <a:extLst>
                    <a:ext uri="{FF2B5EF4-FFF2-40B4-BE49-F238E27FC236}">
                      <a16:creationId xmlns:a16="http://schemas.microsoft.com/office/drawing/2014/main" id="{D2B6D236-6C57-1ADC-4DC9-980597A4367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2" name="Oval 241">
                  <a:extLst>
                    <a:ext uri="{FF2B5EF4-FFF2-40B4-BE49-F238E27FC236}">
                      <a16:creationId xmlns:a16="http://schemas.microsoft.com/office/drawing/2014/main" id="{55FAC06B-008D-44EE-B318-9269DCCA51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3" name="Oval 242">
                  <a:extLst>
                    <a:ext uri="{FF2B5EF4-FFF2-40B4-BE49-F238E27FC236}">
                      <a16:creationId xmlns:a16="http://schemas.microsoft.com/office/drawing/2014/main" id="{EBE85BA4-BAC7-9FD8-A6CD-6EE9DD5A5AD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4" name="Oval 243">
                  <a:extLst>
                    <a:ext uri="{FF2B5EF4-FFF2-40B4-BE49-F238E27FC236}">
                      <a16:creationId xmlns:a16="http://schemas.microsoft.com/office/drawing/2014/main" id="{1FF9AEC7-68A1-2511-1066-6B146B0D9C7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ED0B1196-B89D-6307-4D0F-D2378C96E305}"/>
                </a:ext>
              </a:extLst>
            </p:cNvPr>
            <p:cNvSpPr txBox="1"/>
            <p:nvPr/>
          </p:nvSpPr>
          <p:spPr>
            <a:xfrm>
              <a:off x="3378212" y="3817337"/>
              <a:ext cx="17225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cs typeface="Times New Roman" panose="02020603050405020304" pitchFamily="18" charset="0"/>
                </a:rPr>
                <a:t>K-Means</a:t>
              </a:r>
            </a:p>
          </p:txBody>
        </p:sp>
        <p:cxnSp>
          <p:nvCxnSpPr>
            <p:cNvPr id="326" name="Straight Arrow Connector 325">
              <a:extLst>
                <a:ext uri="{FF2B5EF4-FFF2-40B4-BE49-F238E27FC236}">
                  <a16:creationId xmlns:a16="http://schemas.microsoft.com/office/drawing/2014/main" id="{D79CF00F-5AC9-D898-0EE4-ABC3E07047D3}"/>
                </a:ext>
              </a:extLst>
            </p:cNvPr>
            <p:cNvCxnSpPr>
              <a:cxnSpLocks/>
              <a:stCxn id="220" idx="3"/>
            </p:cNvCxnSpPr>
            <p:nvPr/>
          </p:nvCxnSpPr>
          <p:spPr>
            <a:xfrm flipV="1">
              <a:off x="5100727" y="4381253"/>
              <a:ext cx="188636" cy="1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7" name="Elbow Connector 336">
            <a:extLst>
              <a:ext uri="{FF2B5EF4-FFF2-40B4-BE49-F238E27FC236}">
                <a16:creationId xmlns:a16="http://schemas.microsoft.com/office/drawing/2014/main" id="{5123F946-60BF-E8AC-7234-7BE42FC02174}"/>
              </a:ext>
            </a:extLst>
          </p:cNvPr>
          <p:cNvCxnSpPr>
            <a:cxnSpLocks/>
          </p:cNvCxnSpPr>
          <p:nvPr/>
        </p:nvCxnSpPr>
        <p:spPr>
          <a:xfrm flipV="1">
            <a:off x="2144338" y="2970723"/>
            <a:ext cx="1899661" cy="135447"/>
          </a:xfrm>
          <a:prstGeom prst="bentConnector2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A9FB9EB3-FE87-FFE5-A730-05A233A03D68}"/>
              </a:ext>
            </a:extLst>
          </p:cNvPr>
          <p:cNvGrpSpPr/>
          <p:nvPr/>
        </p:nvGrpSpPr>
        <p:grpSpPr>
          <a:xfrm>
            <a:off x="1168456" y="3043058"/>
            <a:ext cx="912190" cy="144869"/>
            <a:chOff x="502341" y="3794760"/>
            <a:chExt cx="1036376" cy="164592"/>
          </a:xfrm>
        </p:grpSpPr>
        <p:cxnSp>
          <p:nvCxnSpPr>
            <p:cNvPr id="344" name="Connector 277">
              <a:extLst>
                <a:ext uri="{FF2B5EF4-FFF2-40B4-BE49-F238E27FC236}">
                  <a16:creationId xmlns:a16="http://schemas.microsoft.com/office/drawing/2014/main" id="{70476DAD-6365-397E-648C-C10713EFEDCF}"/>
                </a:ext>
              </a:extLst>
            </p:cNvPr>
            <p:cNvCxnSpPr>
              <a:cxnSpLocks/>
            </p:cNvCxnSpPr>
            <p:nvPr/>
          </p:nvCxnSpPr>
          <p:spPr>
            <a:xfrm>
              <a:off x="510887" y="3877056"/>
              <a:ext cx="1019284" cy="0"/>
            </a:xfrm>
            <a:prstGeom prst="line">
              <a:avLst/>
            </a:prstGeom>
            <a:ln w="3175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Connector 278">
              <a:extLst>
                <a:ext uri="{FF2B5EF4-FFF2-40B4-BE49-F238E27FC236}">
                  <a16:creationId xmlns:a16="http://schemas.microsoft.com/office/drawing/2014/main" id="{8DBC736B-A78D-B19F-48D1-A1486C54F20D}"/>
                </a:ext>
              </a:extLst>
            </p:cNvPr>
            <p:cNvCxnSpPr/>
            <p:nvPr/>
          </p:nvCxnSpPr>
          <p:spPr>
            <a:xfrm>
              <a:off x="502341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Connector 279">
              <a:extLst>
                <a:ext uri="{FF2B5EF4-FFF2-40B4-BE49-F238E27FC236}">
                  <a16:creationId xmlns:a16="http://schemas.microsoft.com/office/drawing/2014/main" id="{B80047E3-0988-A585-989C-1A123C5E7DCD}"/>
                </a:ext>
              </a:extLst>
            </p:cNvPr>
            <p:cNvCxnSpPr/>
            <p:nvPr/>
          </p:nvCxnSpPr>
          <p:spPr>
            <a:xfrm>
              <a:off x="1538717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0" name="Oval 339">
            <a:extLst>
              <a:ext uri="{FF2B5EF4-FFF2-40B4-BE49-F238E27FC236}">
                <a16:creationId xmlns:a16="http://schemas.microsoft.com/office/drawing/2014/main" id="{F21D492C-A3C3-CEE0-1827-3F2120A3B4FF}"/>
              </a:ext>
            </a:extLst>
          </p:cNvPr>
          <p:cNvSpPr/>
          <p:nvPr/>
        </p:nvSpPr>
        <p:spPr>
          <a:xfrm>
            <a:off x="1796704" y="3061166"/>
            <a:ext cx="108652" cy="108652"/>
          </a:xfrm>
          <a:prstGeom prst="ellipse">
            <a:avLst/>
          </a:prstGeom>
          <a:solidFill>
            <a:srgbClr val="3A7A45"/>
          </a:solidFill>
          <a:ln w="1651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1" name="TextBox 340">
            <a:extLst>
              <a:ext uri="{FF2B5EF4-FFF2-40B4-BE49-F238E27FC236}">
                <a16:creationId xmlns:a16="http://schemas.microsoft.com/office/drawing/2014/main" id="{31BD8C9E-B4D0-5E83-81D1-8AFBAEEA2B62}"/>
              </a:ext>
            </a:extLst>
          </p:cNvPr>
          <p:cNvSpPr txBox="1"/>
          <p:nvPr/>
        </p:nvSpPr>
        <p:spPr>
          <a:xfrm>
            <a:off x="1004162" y="2814970"/>
            <a:ext cx="1240779" cy="1896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sz="1400" b="0" i="0" dirty="0">
                <a:solidFill>
                  <a:srgbClr val="000000"/>
                </a:solidFill>
                <a:cs typeface="Times New Roman" panose="02020603050405020304" pitchFamily="18" charset="0"/>
              </a:rPr>
              <a:t>Compression </a:t>
            </a:r>
            <a:r>
              <a:rPr sz="1400" b="1" i="0" dirty="0">
                <a:solidFill>
                  <a:srgbClr val="000000"/>
                </a:solidFill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3ECF90BF-F3FE-09A1-7B8F-E5B7D460DEDD}"/>
              </a:ext>
            </a:extLst>
          </p:cNvPr>
          <p:cNvSpPr txBox="1"/>
          <p:nvPr/>
        </p:nvSpPr>
        <p:spPr>
          <a:xfrm>
            <a:off x="904563" y="3211209"/>
            <a:ext cx="654805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efficien</a:t>
            </a:r>
            <a:r>
              <a:rPr lang="en-US" sz="1000" dirty="0">
                <a:solidFill>
                  <a:srgbClr val="000000"/>
                </a:solidFill>
                <a:cs typeface="Times New Roman" panose="02020603050405020304" pitchFamily="18" charset="0"/>
              </a:rPr>
              <a:t>cy</a:t>
            </a:r>
            <a:endParaRPr sz="10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D4B86650-CF55-13CB-61B0-8CE359E352DF}"/>
              </a:ext>
            </a:extLst>
          </p:cNvPr>
          <p:cNvSpPr txBox="1"/>
          <p:nvPr/>
        </p:nvSpPr>
        <p:spPr>
          <a:xfrm>
            <a:off x="1785383" y="3211209"/>
            <a:ext cx="457371" cy="1354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quality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FE64BCE-9813-710C-CE30-3CF485C075DD}"/>
              </a:ext>
            </a:extLst>
          </p:cNvPr>
          <p:cNvSpPr/>
          <p:nvPr/>
        </p:nvSpPr>
        <p:spPr>
          <a:xfrm>
            <a:off x="2580863" y="979189"/>
            <a:ext cx="961210" cy="2293831"/>
          </a:xfrm>
          <a:prstGeom prst="roundRect">
            <a:avLst>
              <a:gd name="adj" fmla="val 13749"/>
            </a:avLst>
          </a:prstGeom>
          <a:solidFill>
            <a:srgbClr val="EAF1F8"/>
          </a:solidFill>
          <a:ln w="19050">
            <a:solidFill>
              <a:srgbClr val="4F7C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Times New Roman" panose="02020603050405020304" pitchFamily="18" charset="0"/>
              </a:rPr>
              <a:t>Multi-View Backbone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137EA1-3960-40F4-D758-F550DAE5A6F9}"/>
              </a:ext>
            </a:extLst>
          </p:cNvPr>
          <p:cNvSpPr txBox="1"/>
          <p:nvPr/>
        </p:nvSpPr>
        <p:spPr>
          <a:xfrm>
            <a:off x="3989694" y="6186622"/>
            <a:ext cx="4220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Number of Gaussians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BDB74C-71B1-666F-BAA7-C1123A2212DB}"/>
              </a:ext>
            </a:extLst>
          </p:cNvPr>
          <p:cNvSpPr txBox="1"/>
          <p:nvPr/>
        </p:nvSpPr>
        <p:spPr>
          <a:xfrm rot="16200000">
            <a:off x="2512055" y="4709792"/>
            <a:ext cx="26458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PSNR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A80ECAC-9EC7-1B7F-A66C-8F06B4DC8249}"/>
              </a:ext>
            </a:extLst>
          </p:cNvPr>
          <p:cNvCxnSpPr>
            <a:cxnSpLocks/>
          </p:cNvCxnSpPr>
          <p:nvPr/>
        </p:nvCxnSpPr>
        <p:spPr>
          <a:xfrm>
            <a:off x="5878347" y="4231614"/>
            <a:ext cx="1319765" cy="0"/>
          </a:xfrm>
          <a:prstGeom prst="straightConnector1">
            <a:avLst/>
          </a:prstGeom>
          <a:ln w="19050" cap="rnd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8D1E387C-20BA-5416-760C-3275EA26DE5C}"/>
              </a:ext>
            </a:extLst>
          </p:cNvPr>
          <p:cNvSpPr txBox="1"/>
          <p:nvPr/>
        </p:nvSpPr>
        <p:spPr>
          <a:xfrm>
            <a:off x="6145332" y="4230142"/>
            <a:ext cx="7857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</a:rPr>
              <a:t>33x fewer</a:t>
            </a:r>
          </a:p>
          <a:p>
            <a:pPr algn="ctr"/>
            <a:r>
              <a:rPr lang="en-US" sz="1000" dirty="0">
                <a:solidFill>
                  <a:srgbClr val="C00000"/>
                </a:solidFill>
              </a:rPr>
              <a:t>Gaussians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C02FC04B-40F4-47D8-A5DB-70C1B75E786C}"/>
              </a:ext>
            </a:extLst>
          </p:cNvPr>
          <p:cNvCxnSpPr>
            <a:cxnSpLocks/>
          </p:cNvCxnSpPr>
          <p:nvPr/>
        </p:nvCxnSpPr>
        <p:spPr>
          <a:xfrm flipV="1">
            <a:off x="6577501" y="3823158"/>
            <a:ext cx="0" cy="358769"/>
          </a:xfrm>
          <a:prstGeom prst="straightConnector1">
            <a:avLst/>
          </a:prstGeom>
          <a:ln w="19050" cap="rnd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9E28CDB4-E965-8FCD-B64C-D651BD7E1EF3}"/>
              </a:ext>
            </a:extLst>
          </p:cNvPr>
          <p:cNvSpPr txBox="1"/>
          <p:nvPr/>
        </p:nvSpPr>
        <p:spPr>
          <a:xfrm>
            <a:off x="6567829" y="3872431"/>
            <a:ext cx="7970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</a:rPr>
              <a:t>+ 2.1 PSNR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37BBED6-D4B9-2294-CBD9-47A6FFFF3BE5}"/>
              </a:ext>
            </a:extLst>
          </p:cNvPr>
          <p:cNvGrpSpPr>
            <a:grpSpLocks noChangeAspect="1"/>
          </p:cNvGrpSpPr>
          <p:nvPr/>
        </p:nvGrpSpPr>
        <p:grpSpPr>
          <a:xfrm>
            <a:off x="9245608" y="1413494"/>
            <a:ext cx="2155342" cy="1598977"/>
            <a:chOff x="8816131" y="4591834"/>
            <a:chExt cx="1835611" cy="1361779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5BCF550-BA2B-A24A-1CC6-C2EC37258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23626" y="4592145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1361468 h 1361468"/>
                <a:gd name="csX2" fmla="*/ 0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1361468"/>
                  </a:lnTo>
                  <a:lnTo>
                    <a:pt x="0" y="1361468"/>
                  </a:lnTo>
                  <a:close/>
                </a:path>
              </a:pathLst>
            </a:custGeom>
            <a:ln>
              <a:noFill/>
            </a:ln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200C93B-59A2-6B09-ADB5-BDBE7FFEF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6131" y="4591834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0 h 1361468"/>
                <a:gd name="csX2" fmla="*/ 1828116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0"/>
                  </a:lnTo>
                  <a:lnTo>
                    <a:pt x="1828116" y="1361468"/>
                  </a:lnTo>
                  <a:close/>
                </a:path>
              </a:pathLst>
            </a:cu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733723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D299B4-371F-D013-442D-ED61E4A52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68985452-A803-D821-E9E2-5F0C122893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58404" y="3526587"/>
            <a:ext cx="4220594" cy="26935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D2EE1C9-F48B-A9BB-7D09-2AB161B55D85}"/>
              </a:ext>
            </a:extLst>
          </p:cNvPr>
          <p:cNvSpPr txBox="1"/>
          <p:nvPr/>
        </p:nvSpPr>
        <p:spPr>
          <a:xfrm>
            <a:off x="5202194" y="3526587"/>
            <a:ext cx="62579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Free 3D Gaussian placement</a:t>
            </a:r>
            <a:r>
              <a:rPr lang="en-US" sz="2000" dirty="0"/>
              <a:t>, decoupled from the pixel grid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Continuous quality / efficiency</a:t>
            </a:r>
            <a:r>
              <a:rPr lang="en-US" sz="2000" dirty="0"/>
              <a:t> trade-off via latent k-means with one model, no retraining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Pose-free </a:t>
            </a:r>
            <a:r>
              <a:rPr lang="en-US" sz="2000" dirty="0">
                <a:solidFill>
                  <a:schemeClr val="accent1"/>
                </a:solidFill>
              </a:rPr>
              <a:t>SOTA with 6x fewer Gaussians </a:t>
            </a:r>
            <a:r>
              <a:rPr lang="en-US" sz="2000" dirty="0"/>
              <a:t>for in- and out-of-domain benchmarks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325A09-C150-7669-0C1E-BF06D852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+mn-lt"/>
              </a:rPr>
              <a:t>ZipSplat</a:t>
            </a:r>
            <a:r>
              <a:rPr lang="en-US" dirty="0">
                <a:latin typeface="+mn-lt"/>
              </a:rPr>
              <a:t>: Fewer Gaussians, better Splats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DFA96-8120-A3BF-C363-68DD0E0DD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C2EFC-0DA9-E74E-9B37-14EC6053DD59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7BE66-A97B-12D3-0FF3-6C4FCA937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68F6E-7137-1D8B-108D-978C5C67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16</a:t>
            </a:fld>
            <a:endParaRPr lang="de-CH" noProof="0"/>
          </a:p>
        </p:txBody>
      </p:sp>
      <p:sp>
        <p:nvSpPr>
          <p:cNvPr id="329" name="Rounded Rectangle 328">
            <a:extLst>
              <a:ext uri="{FF2B5EF4-FFF2-40B4-BE49-F238E27FC236}">
                <a16:creationId xmlns:a16="http://schemas.microsoft.com/office/drawing/2014/main" id="{9FF500A9-AE69-1334-8806-E0748F9DE257}"/>
              </a:ext>
            </a:extLst>
          </p:cNvPr>
          <p:cNvSpPr/>
          <p:nvPr/>
        </p:nvSpPr>
        <p:spPr>
          <a:xfrm>
            <a:off x="2468769" y="888293"/>
            <a:ext cx="6589207" cy="2475668"/>
          </a:xfrm>
          <a:prstGeom prst="roundRect">
            <a:avLst>
              <a:gd name="adj" fmla="val 5514"/>
            </a:avLst>
          </a:prstGeom>
          <a:solidFill>
            <a:srgbClr val="F9F8F4"/>
          </a:solidFill>
          <a:ln w="19050">
            <a:solidFill>
              <a:srgbClr val="2E31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r"/>
            <a:r>
              <a:rPr lang="en-US" sz="20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ZipSplat</a:t>
            </a:r>
            <a:endParaRPr lang="en-US" sz="24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5A39482-239B-5FED-E146-9F7BCCA94B96}"/>
              </a:ext>
            </a:extLst>
          </p:cNvPr>
          <p:cNvGrpSpPr/>
          <p:nvPr/>
        </p:nvGrpSpPr>
        <p:grpSpPr>
          <a:xfrm>
            <a:off x="8246113" y="1627133"/>
            <a:ext cx="723756" cy="1158741"/>
            <a:chOff x="8540254" y="2258195"/>
            <a:chExt cx="822289" cy="1316493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6B5716C7-DED4-6601-4663-2455BF8899E3}"/>
                </a:ext>
              </a:extLst>
            </p:cNvPr>
            <p:cNvSpPr/>
            <p:nvPr/>
          </p:nvSpPr>
          <p:spPr>
            <a:xfrm>
              <a:off x="8540254" y="2258195"/>
              <a:ext cx="822289" cy="1316493"/>
            </a:xfrm>
            <a:prstGeom prst="roundRect">
              <a:avLst>
                <a:gd name="adj" fmla="val 18352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MLP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/>
                <p:nvPr/>
              </p:nvSpPr>
              <p:spPr>
                <a:xfrm>
                  <a:off x="8540254" y="2685609"/>
                  <a:ext cx="822289" cy="52451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1000" b="0" dirty="0">
                      <a:cs typeface="Times New Roman" panose="02020603050405020304" pitchFamily="18" charset="0"/>
                    </a:rPr>
                    <a:t>One Token</a:t>
                  </a:r>
                  <a:endParaRPr lang="en-US" sz="1000" b="0" i="1" dirty="0">
                    <a:cs typeface="Times New Roman" panose="020206030504050203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1000" i="1" dirty="0"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000" b="0" dirty="0">
                      <a:cs typeface="Times New Roman" panose="02020603050405020304" pitchFamily="18" charset="0"/>
                    </a:rPr>
                    <a:t>G Gaussians</a:t>
                  </a: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0254" y="2685609"/>
                  <a:ext cx="822289" cy="524516"/>
                </a:xfrm>
                <a:prstGeom prst="rect">
                  <a:avLst/>
                </a:prstGeom>
                <a:blipFill>
                  <a:blip r:embed="rId6"/>
                  <a:stretch>
                    <a:fillRect l="-10345" t="-8108" r="-15517" b="-1891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29" name="Straight Arrow Connector 528">
            <a:extLst>
              <a:ext uri="{FF2B5EF4-FFF2-40B4-BE49-F238E27FC236}">
                <a16:creationId xmlns:a16="http://schemas.microsoft.com/office/drawing/2014/main" id="{5F4EF274-D3A3-B066-1FCC-BE4C927D2ABE}"/>
              </a:ext>
            </a:extLst>
          </p:cNvPr>
          <p:cNvCxnSpPr>
            <a:cxnSpLocks/>
            <a:stCxn id="371" idx="3"/>
          </p:cNvCxnSpPr>
          <p:nvPr/>
        </p:nvCxnSpPr>
        <p:spPr>
          <a:xfrm flipV="1">
            <a:off x="8125389" y="2211828"/>
            <a:ext cx="118123" cy="2310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80D4105-3A39-67A2-F75B-6C7DF95402A4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529786" y="1537185"/>
            <a:ext cx="169681" cy="1011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926A0F5-D431-9306-A340-CCD2BA6C9FF6}"/>
              </a:ext>
            </a:extLst>
          </p:cNvPr>
          <p:cNvSpPr/>
          <p:nvPr/>
        </p:nvSpPr>
        <p:spPr>
          <a:xfrm>
            <a:off x="3699466" y="982332"/>
            <a:ext cx="1516108" cy="1111728"/>
          </a:xfrm>
          <a:prstGeom prst="roundRect">
            <a:avLst>
              <a:gd name="adj" fmla="val 11603"/>
            </a:avLst>
          </a:prstGeom>
          <a:noFill/>
          <a:ln w="19050">
            <a:solidFill>
              <a:srgbClr val="4F7CA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T Visual Tokens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0B074E8-CAEE-C0F4-9FB2-353D203E4797}"/>
              </a:ext>
            </a:extLst>
          </p:cNvPr>
          <p:cNvGrpSpPr/>
          <p:nvPr/>
        </p:nvGrpSpPr>
        <p:grpSpPr>
          <a:xfrm>
            <a:off x="3797120" y="1252512"/>
            <a:ext cx="352674" cy="753545"/>
            <a:chOff x="5180999" y="2948908"/>
            <a:chExt cx="400687" cy="85613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4363CC3-03C3-46E4-D3C8-AE9003DB5C9D}"/>
                </a:ext>
              </a:extLst>
            </p:cNvPr>
            <p:cNvGrpSpPr/>
            <p:nvPr/>
          </p:nvGrpSpPr>
          <p:grpSpPr>
            <a:xfrm>
              <a:off x="5180999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4E3F61FD-383D-8525-8DE9-6D0E6B9F118F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E2638D04-40ED-8E08-6139-41C478DF8E8C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050F4E0-4AAA-0015-9EEB-5632E6815F43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34309"/>
                </a:srgbClr>
              </a:solidFill>
              <a:ln w="9525">
                <a:solidFill>
                  <a:srgbClr val="50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C14CC2D2-98C6-BFE1-56FA-5A94AF21901B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85D65DA-C342-CB5E-CFA4-EB57FA29F3BC}"/>
                </a:ext>
              </a:extLst>
            </p:cNvPr>
            <p:cNvGrpSpPr/>
            <p:nvPr/>
          </p:nvGrpSpPr>
          <p:grpSpPr>
            <a:xfrm>
              <a:off x="5396500" y="29508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D02D4AB-FCC1-1265-5301-80418E5BF4C8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32DD4452-628A-AA6B-4B88-F6DE278EDCFB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4FD2B0FA-CB05-9480-780F-0411660991CF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EBC28C21-127F-347C-DCEA-786F38F19DAE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8AA7F233-16FF-E4A1-87EA-CF19F6C9949E}"/>
              </a:ext>
            </a:extLst>
          </p:cNvPr>
          <p:cNvGrpSpPr/>
          <p:nvPr/>
        </p:nvGrpSpPr>
        <p:grpSpPr>
          <a:xfrm>
            <a:off x="4288340" y="1251392"/>
            <a:ext cx="350504" cy="754665"/>
            <a:chOff x="5589870" y="2948908"/>
            <a:chExt cx="398222" cy="85740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93B94CC-CD10-A794-A5D8-1569B0330F3A}"/>
                </a:ext>
              </a:extLst>
            </p:cNvPr>
            <p:cNvGrpSpPr/>
            <p:nvPr/>
          </p:nvGrpSpPr>
          <p:grpSpPr>
            <a:xfrm>
              <a:off x="5589870" y="2952080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CCF02635-C4B9-0952-1075-F49B747BEAA1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5B122330-47C2-3FC2-E588-477D98EFBDA3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19281E9F-1793-BA3D-0A76-5210C601E2B6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67000"/>
                </a:srgbClr>
              </a:solidFill>
              <a:ln w="9525">
                <a:solidFill>
                  <a:srgbClr val="50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88949B74-0E47-46FC-595E-3EED42EC5BAF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A5C88A2-D335-7D0F-1FCF-1094F672D9D0}"/>
                </a:ext>
              </a:extLst>
            </p:cNvPr>
            <p:cNvGrpSpPr/>
            <p:nvPr/>
          </p:nvGrpSpPr>
          <p:grpSpPr>
            <a:xfrm>
              <a:off x="5802906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6F751F90-83F8-428F-E53E-39D2DF307324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F59C77EC-E5A5-1930-3C57-BDC70ECC1440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5B5472E4-4928-4C1B-C823-3F06F3072239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CF6A4486-E8BB-49D4-2893-244C05B0B623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12C3901D-148E-E233-F295-99535BB57378}"/>
              </a:ext>
            </a:extLst>
          </p:cNvPr>
          <p:cNvGrpSpPr/>
          <p:nvPr/>
        </p:nvGrpSpPr>
        <p:grpSpPr>
          <a:xfrm>
            <a:off x="4777389" y="1254184"/>
            <a:ext cx="350244" cy="751873"/>
            <a:chOff x="6003209" y="2955313"/>
            <a:chExt cx="397927" cy="85423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145570A-02CC-531B-197C-CDBF0C3867D8}"/>
                </a:ext>
              </a:extLst>
            </p:cNvPr>
            <p:cNvGrpSpPr/>
            <p:nvPr/>
          </p:nvGrpSpPr>
          <p:grpSpPr>
            <a:xfrm>
              <a:off x="6215950" y="2955313"/>
              <a:ext cx="185186" cy="854233"/>
              <a:chOff x="4838366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FCC5AC69-165E-74C7-C91A-ECC1AB167E2A}"/>
                  </a:ext>
                </a:extLst>
              </p:cNvPr>
              <p:cNvSpPr/>
              <p:nvPr/>
            </p:nvSpPr>
            <p:spPr>
              <a:xfrm>
                <a:off x="4838368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67A0947D-1D35-2799-CCD6-C26EB87CC477}"/>
                  </a:ext>
                </a:extLst>
              </p:cNvPr>
              <p:cNvSpPr/>
              <p:nvPr/>
            </p:nvSpPr>
            <p:spPr>
              <a:xfrm>
                <a:off x="4838366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E1668EE1-70A4-8B48-838C-6E3EE046D938}"/>
                  </a:ext>
                </a:extLst>
              </p:cNvPr>
              <p:cNvSpPr/>
              <p:nvPr/>
            </p:nvSpPr>
            <p:spPr>
              <a:xfrm>
                <a:off x="4838366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EF5BB7F7-C9F3-6746-A335-85FCC197250A}"/>
                  </a:ext>
                </a:extLst>
              </p:cNvPr>
              <p:cNvSpPr/>
              <p:nvPr/>
            </p:nvSpPr>
            <p:spPr>
              <a:xfrm>
                <a:off x="4838366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961B925-8745-5D36-8B37-6CAB918D3773}"/>
                </a:ext>
              </a:extLst>
            </p:cNvPr>
            <p:cNvGrpSpPr/>
            <p:nvPr/>
          </p:nvGrpSpPr>
          <p:grpSpPr>
            <a:xfrm>
              <a:off x="6003209" y="2955313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41120C9E-AB85-0DCD-820B-84815063853C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7932067C-F556-B233-6610-13C13D99CE77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4742D868-E405-5F4C-87ED-DE4911BE3D55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/>
              </a:solidFill>
              <a:ln w="9525">
                <a:solidFill>
                  <a:srgbClr val="50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15C310BD-81C5-0A41-F7A5-B6852BAFCEED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E2A0A0A-1844-9DF7-C5F1-5764F57CD4C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563" y="1712816"/>
            <a:ext cx="671292" cy="67129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AC2F83-A01E-0826-3FD6-6EE4271CB09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503" y="1781790"/>
            <a:ext cx="670980" cy="67098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FAB0E0-B0EF-315A-E087-04A67C2865E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8132" y="1850453"/>
            <a:ext cx="670979" cy="670979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CCF84C-C988-3E3E-7403-15E54651319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760" y="1919114"/>
            <a:ext cx="671292" cy="67129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D629F8-287C-E6C9-A25C-AFE4F36EE03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1700" y="1988088"/>
            <a:ext cx="670980" cy="67098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85975DD-0DEE-1B36-B698-A26262F2C37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3331" y="2056750"/>
            <a:ext cx="670979" cy="670979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625AF02E-0867-E46A-80D7-9B83B58E95E8}"/>
              </a:ext>
            </a:extLst>
          </p:cNvPr>
          <p:cNvSpPr txBox="1"/>
          <p:nvPr/>
        </p:nvSpPr>
        <p:spPr>
          <a:xfrm>
            <a:off x="731838" y="1460389"/>
            <a:ext cx="1510916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Multi-View Input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CC5CD77-EC3C-2F01-2D79-6D6FB1C104FA}"/>
              </a:ext>
            </a:extLst>
          </p:cNvPr>
          <p:cNvCxnSpPr>
            <a:cxnSpLocks/>
            <a:endCxn id="62" idx="1"/>
          </p:cNvCxnSpPr>
          <p:nvPr/>
        </p:nvCxnSpPr>
        <p:spPr>
          <a:xfrm>
            <a:off x="2186606" y="2126104"/>
            <a:ext cx="394257" cy="0"/>
          </a:xfrm>
          <a:prstGeom prst="straightConnector1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15BB41A-1295-52EA-A8CD-E0747B4BA622}"/>
              </a:ext>
            </a:extLst>
          </p:cNvPr>
          <p:cNvGrpSpPr/>
          <p:nvPr/>
        </p:nvGrpSpPr>
        <p:grpSpPr>
          <a:xfrm>
            <a:off x="5359152" y="2286163"/>
            <a:ext cx="331564" cy="992689"/>
            <a:chOff x="4564980" y="3000896"/>
            <a:chExt cx="376703" cy="1127834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FAA4432C-782E-9E39-17FE-399AD5D681CB}"/>
                </a:ext>
              </a:extLst>
            </p:cNvPr>
            <p:cNvSpPr/>
            <p:nvPr/>
          </p:nvSpPr>
          <p:spPr>
            <a:xfrm>
              <a:off x="4564980" y="3000896"/>
              <a:ext cx="376703" cy="1127834"/>
            </a:xfrm>
            <a:prstGeom prst="roundRect">
              <a:avLst>
                <a:gd name="adj" fmla="val 13925"/>
              </a:avLst>
            </a:prstGeom>
            <a:noFill/>
            <a:ln w="19050">
              <a:solidFill>
                <a:srgbClr val="4F7CAC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t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Q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A384605-805B-0DDD-5592-44DFB39C15D2}"/>
                </a:ext>
              </a:extLst>
            </p:cNvPr>
            <p:cNvGrpSpPr/>
            <p:nvPr/>
          </p:nvGrpSpPr>
          <p:grpSpPr>
            <a:xfrm>
              <a:off x="4660739" y="3229534"/>
              <a:ext cx="185184" cy="854233"/>
              <a:chOff x="7919156" y="3325402"/>
              <a:chExt cx="185184" cy="854233"/>
            </a:xfrm>
          </p:grpSpPr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1A71246A-2AD3-1743-60BF-1692EC31D0B7}"/>
                  </a:ext>
                </a:extLst>
              </p:cNvPr>
              <p:cNvSpPr/>
              <p:nvPr/>
            </p:nvSpPr>
            <p:spPr>
              <a:xfrm>
                <a:off x="7919156" y="3325402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269F7D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7DC4AB6A-60BE-B856-5868-47BA9F59AED4}"/>
                  </a:ext>
                </a:extLst>
              </p:cNvPr>
              <p:cNvSpPr/>
              <p:nvPr/>
            </p:nvSpPr>
            <p:spPr>
              <a:xfrm>
                <a:off x="7919156" y="3548418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AD05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6B286335-5236-5850-DD3F-0F97890E28E4}"/>
                  </a:ext>
                </a:extLst>
              </p:cNvPr>
              <p:cNvSpPr/>
              <p:nvPr/>
            </p:nvSpPr>
            <p:spPr>
              <a:xfrm>
                <a:off x="7919156" y="3771435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DA5F02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FE706D44-53CA-1B1E-117E-2054B4C2E140}"/>
                  </a:ext>
                </a:extLst>
              </p:cNvPr>
              <p:cNvSpPr/>
              <p:nvPr/>
            </p:nvSpPr>
            <p:spPr>
              <a:xfrm>
                <a:off x="7919156" y="399445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2989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C2E4E70-6869-492E-88B6-903D241EED01}"/>
              </a:ext>
            </a:extLst>
          </p:cNvPr>
          <p:cNvSpPr txBox="1"/>
          <p:nvPr/>
        </p:nvSpPr>
        <p:spPr>
          <a:xfrm>
            <a:off x="5215574" y="1315458"/>
            <a:ext cx="662773" cy="2438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Times New Roman" panose="02020603050405020304" pitchFamily="18" charset="0"/>
              </a:rPr>
              <a:t>K,V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28E30DAD-E07A-C1FF-4AC5-E8E6088A3A8A}"/>
              </a:ext>
            </a:extLst>
          </p:cNvPr>
          <p:cNvSpPr/>
          <p:nvPr/>
        </p:nvSpPr>
        <p:spPr>
          <a:xfrm>
            <a:off x="5878348" y="985021"/>
            <a:ext cx="1816061" cy="2293831"/>
          </a:xfrm>
          <a:prstGeom prst="roundRect">
            <a:avLst>
              <a:gd name="adj" fmla="val 7192"/>
            </a:avLst>
          </a:prstGeom>
          <a:solidFill>
            <a:srgbClr val="E8F1E9"/>
          </a:solidFill>
          <a:ln w="19050">
            <a:solidFill>
              <a:srgbClr val="3A7A45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Token Aggregation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91EEAA7-2260-302A-D3A5-FD2BDF74160A}"/>
              </a:ext>
            </a:extLst>
          </p:cNvPr>
          <p:cNvGrpSpPr/>
          <p:nvPr/>
        </p:nvGrpSpPr>
        <p:grpSpPr>
          <a:xfrm>
            <a:off x="5977871" y="1254518"/>
            <a:ext cx="1617015" cy="1914619"/>
            <a:chOff x="5859583" y="1828803"/>
            <a:chExt cx="1837157" cy="2175276"/>
          </a:xfrm>
        </p:grpSpPr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4D4D112F-8F01-2674-61C3-43E10386F5B1}"/>
                </a:ext>
              </a:extLst>
            </p:cNvPr>
            <p:cNvCxnSpPr>
              <a:cxnSpLocks/>
              <a:stCxn id="73" idx="3"/>
              <a:endCxn id="72" idx="1"/>
            </p:cNvCxnSpPr>
            <p:nvPr/>
          </p:nvCxnSpPr>
          <p:spPr>
            <a:xfrm>
              <a:off x="6679280" y="2916441"/>
              <a:ext cx="197763" cy="0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ounded Rectangle 71">
              <a:extLst>
                <a:ext uri="{FF2B5EF4-FFF2-40B4-BE49-F238E27FC236}">
                  <a16:creationId xmlns:a16="http://schemas.microsoft.com/office/drawing/2014/main" id="{54E67493-C283-643A-249D-50ADFC5F21E8}"/>
                </a:ext>
              </a:extLst>
            </p:cNvPr>
            <p:cNvSpPr/>
            <p:nvPr/>
          </p:nvSpPr>
          <p:spPr>
            <a:xfrm>
              <a:off x="687704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Self - Attention</a:t>
              </a:r>
            </a:p>
          </p:txBody>
        </p:sp>
        <p:sp>
          <p:nvSpPr>
            <p:cNvPr id="73" name="Rounded Rectangle 72">
              <a:extLst>
                <a:ext uri="{FF2B5EF4-FFF2-40B4-BE49-F238E27FC236}">
                  <a16:creationId xmlns:a16="http://schemas.microsoft.com/office/drawing/2014/main" id="{63BCE7EB-CC0C-C8B2-E747-3CEFC3DBD399}"/>
                </a:ext>
              </a:extLst>
            </p:cNvPr>
            <p:cNvSpPr/>
            <p:nvPr/>
          </p:nvSpPr>
          <p:spPr>
            <a:xfrm>
              <a:off x="585958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Cross - Attention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D2E1BE9E-3F32-7240-0C92-3F1F03F2DE8D}"/>
              </a:ext>
            </a:extLst>
          </p:cNvPr>
          <p:cNvSpPr txBox="1"/>
          <p:nvPr/>
        </p:nvSpPr>
        <p:spPr>
          <a:xfrm>
            <a:off x="7544565" y="1000072"/>
            <a:ext cx="136256" cy="12311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800" b="1" dirty="0">
                <a:cs typeface="Times New Roman" panose="02020603050405020304" pitchFamily="18" charset="0"/>
              </a:rPr>
              <a:t>x L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A164358-3DBB-FE8D-C05D-3BD9D44392F1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5215574" y="1534044"/>
            <a:ext cx="762296" cy="4153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68B12CE7-0D42-DE0E-D892-F2DC0B31BAD4}"/>
              </a:ext>
            </a:extLst>
          </p:cNvPr>
          <p:cNvCxnSpPr>
            <a:cxnSpLocks/>
            <a:stCxn id="72" idx="3"/>
          </p:cNvCxnSpPr>
          <p:nvPr/>
        </p:nvCxnSpPr>
        <p:spPr>
          <a:xfrm>
            <a:off x="7594886" y="2211828"/>
            <a:ext cx="199262" cy="0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FAF8492F-DBDE-9484-A9AF-F0D0F3E01183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5690715" y="2780909"/>
            <a:ext cx="287155" cy="1598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390C7F3B-07B0-6EA6-AB57-C80F802739FA}"/>
              </a:ext>
            </a:extLst>
          </p:cNvPr>
          <p:cNvGrpSpPr/>
          <p:nvPr/>
        </p:nvGrpSpPr>
        <p:grpSpPr>
          <a:xfrm>
            <a:off x="7793825" y="1634766"/>
            <a:ext cx="331564" cy="1158742"/>
            <a:chOff x="7735851" y="1803345"/>
            <a:chExt cx="376703" cy="1316494"/>
          </a:xfrm>
        </p:grpSpPr>
        <p:sp>
          <p:nvSpPr>
            <p:cNvPr id="371" name="Rounded Rectangle 370">
              <a:extLst>
                <a:ext uri="{FF2B5EF4-FFF2-40B4-BE49-F238E27FC236}">
                  <a16:creationId xmlns:a16="http://schemas.microsoft.com/office/drawing/2014/main" id="{86D44787-25D3-5019-092D-C2E587422FB7}"/>
                </a:ext>
              </a:extLst>
            </p:cNvPr>
            <p:cNvSpPr/>
            <p:nvPr/>
          </p:nvSpPr>
          <p:spPr>
            <a:xfrm>
              <a:off x="7735851" y="1803345"/>
              <a:ext cx="376703" cy="1316494"/>
            </a:xfrm>
            <a:prstGeom prst="roundRect">
              <a:avLst>
                <a:gd name="adj" fmla="val 13664"/>
              </a:avLst>
            </a:prstGeom>
            <a:noFill/>
            <a:ln w="19050">
              <a:solidFill>
                <a:srgbClr val="3A7A45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B8BEFA8C-96E5-694F-9833-4ADDC0D6F242}"/>
                </a:ext>
              </a:extLst>
            </p:cNvPr>
            <p:cNvGrpSpPr/>
            <p:nvPr/>
          </p:nvGrpSpPr>
          <p:grpSpPr>
            <a:xfrm>
              <a:off x="7831609" y="1803345"/>
              <a:ext cx="185184" cy="1218070"/>
              <a:chOff x="7831609" y="1803345"/>
              <a:chExt cx="185184" cy="1218070"/>
            </a:xfrm>
          </p:grpSpPr>
          <p:grpSp>
            <p:nvGrpSpPr>
              <p:cNvPr id="373" name="Group 372">
                <a:extLst>
                  <a:ext uri="{FF2B5EF4-FFF2-40B4-BE49-F238E27FC236}">
                    <a16:creationId xmlns:a16="http://schemas.microsoft.com/office/drawing/2014/main" id="{2D2CC11D-F9A7-B923-2371-4887D602BFAA}"/>
                  </a:ext>
                </a:extLst>
              </p:cNvPr>
              <p:cNvGrpSpPr/>
              <p:nvPr/>
            </p:nvGrpSpPr>
            <p:grpSpPr>
              <a:xfrm>
                <a:off x="7831609" y="2167182"/>
                <a:ext cx="185184" cy="854233"/>
                <a:chOff x="7831609" y="2167182"/>
                <a:chExt cx="185184" cy="854233"/>
              </a:xfrm>
            </p:grpSpPr>
            <p:grpSp>
              <p:nvGrpSpPr>
                <p:cNvPr id="375" name="Group 374">
                  <a:extLst>
                    <a:ext uri="{FF2B5EF4-FFF2-40B4-BE49-F238E27FC236}">
                      <a16:creationId xmlns:a16="http://schemas.microsoft.com/office/drawing/2014/main" id="{0572869D-49DD-734C-C65B-F10345C0B09D}"/>
                    </a:ext>
                  </a:extLst>
                </p:cNvPr>
                <p:cNvGrpSpPr/>
                <p:nvPr/>
              </p:nvGrpSpPr>
              <p:grpSpPr>
                <a:xfrm>
                  <a:off x="7831609" y="2167182"/>
                  <a:ext cx="185184" cy="854232"/>
                  <a:chOff x="7690379" y="4639016"/>
                  <a:chExt cx="274320" cy="1265406"/>
                </a:xfrm>
                <a:solidFill>
                  <a:schemeClr val="bg1"/>
                </a:solidFill>
              </p:grpSpPr>
              <p:sp>
                <p:nvSpPr>
                  <p:cNvPr id="380" name="Rounded Rectangle 379">
                    <a:extLst>
                      <a:ext uri="{FF2B5EF4-FFF2-40B4-BE49-F238E27FC236}">
                        <a16:creationId xmlns:a16="http://schemas.microsoft.com/office/drawing/2014/main" id="{7D64AA7D-019D-D63E-B7F7-FF655F1EF846}"/>
                      </a:ext>
                    </a:extLst>
                  </p:cNvPr>
                  <p:cNvSpPr/>
                  <p:nvPr/>
                </p:nvSpPr>
                <p:spPr>
                  <a:xfrm>
                    <a:off x="7690379" y="4639016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1" name="Rounded Rectangle 380">
                    <a:extLst>
                      <a:ext uri="{FF2B5EF4-FFF2-40B4-BE49-F238E27FC236}">
                        <a16:creationId xmlns:a16="http://schemas.microsoft.com/office/drawing/2014/main" id="{0ACCB425-57F2-2914-B880-2889DEE244F9}"/>
                      </a:ext>
                    </a:extLst>
                  </p:cNvPr>
                  <p:cNvSpPr/>
                  <p:nvPr/>
                </p:nvSpPr>
                <p:spPr>
                  <a:xfrm>
                    <a:off x="7690379" y="4969378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2" name="Rounded Rectangle 381">
                    <a:extLst>
                      <a:ext uri="{FF2B5EF4-FFF2-40B4-BE49-F238E27FC236}">
                        <a16:creationId xmlns:a16="http://schemas.microsoft.com/office/drawing/2014/main" id="{278729A4-0706-BAAA-A681-B2DE70336D4E}"/>
                      </a:ext>
                    </a:extLst>
                  </p:cNvPr>
                  <p:cNvSpPr/>
                  <p:nvPr/>
                </p:nvSpPr>
                <p:spPr>
                  <a:xfrm>
                    <a:off x="7690379" y="5299740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3" name="Rounded Rectangle 382">
                    <a:extLst>
                      <a:ext uri="{FF2B5EF4-FFF2-40B4-BE49-F238E27FC236}">
                        <a16:creationId xmlns:a16="http://schemas.microsoft.com/office/drawing/2014/main" id="{8948ECB3-0596-4176-C009-BB55D2E0777A}"/>
                      </a:ext>
                    </a:extLst>
                  </p:cNvPr>
                  <p:cNvSpPr/>
                  <p:nvPr/>
                </p:nvSpPr>
                <p:spPr>
                  <a:xfrm>
                    <a:off x="7690379" y="5630102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376" name="Rounded Rectangle 375">
                  <a:extLst>
                    <a:ext uri="{FF2B5EF4-FFF2-40B4-BE49-F238E27FC236}">
                      <a16:creationId xmlns:a16="http://schemas.microsoft.com/office/drawing/2014/main" id="{518B65D6-AEEF-0547-EED5-2CE4B404B49C}"/>
                    </a:ext>
                  </a:extLst>
                </p:cNvPr>
                <p:cNvSpPr/>
                <p:nvPr/>
              </p:nvSpPr>
              <p:spPr>
                <a:xfrm>
                  <a:off x="7831609" y="2167183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269F7D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7" name="Rounded Rectangle 376">
                  <a:extLst>
                    <a:ext uri="{FF2B5EF4-FFF2-40B4-BE49-F238E27FC236}">
                      <a16:creationId xmlns:a16="http://schemas.microsoft.com/office/drawing/2014/main" id="{96777F0A-CD4A-0E60-F8F3-EC5E9A81A32A}"/>
                    </a:ext>
                  </a:extLst>
                </p:cNvPr>
                <p:cNvSpPr/>
                <p:nvPr/>
              </p:nvSpPr>
              <p:spPr>
                <a:xfrm>
                  <a:off x="7831609" y="2390199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AD05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8" name="Rounded Rectangle 377">
                  <a:extLst>
                    <a:ext uri="{FF2B5EF4-FFF2-40B4-BE49-F238E27FC236}">
                      <a16:creationId xmlns:a16="http://schemas.microsoft.com/office/drawing/2014/main" id="{4797C898-EBD3-4355-17B3-04CAD65E2824}"/>
                    </a:ext>
                  </a:extLst>
                </p:cNvPr>
                <p:cNvSpPr/>
                <p:nvPr/>
              </p:nvSpPr>
              <p:spPr>
                <a:xfrm>
                  <a:off x="7831609" y="2613215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DA5F02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9" name="Rounded Rectangle 378">
                  <a:extLst>
                    <a:ext uri="{FF2B5EF4-FFF2-40B4-BE49-F238E27FC236}">
                      <a16:creationId xmlns:a16="http://schemas.microsoft.com/office/drawing/2014/main" id="{4F7765C3-817C-1710-FD0E-6BE3523A7EEF}"/>
                    </a:ext>
                  </a:extLst>
                </p:cNvPr>
                <p:cNvSpPr/>
                <p:nvPr/>
              </p:nvSpPr>
              <p:spPr>
                <a:xfrm>
                  <a:off x="7831609" y="283623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2989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74" name="TextBox 373">
                <a:extLst>
                  <a:ext uri="{FF2B5EF4-FFF2-40B4-BE49-F238E27FC236}">
                    <a16:creationId xmlns:a16="http://schemas.microsoft.com/office/drawing/2014/main" id="{6382F389-CFBA-8BDE-4544-53CADD5771B5}"/>
                  </a:ext>
                </a:extLst>
              </p:cNvPr>
              <p:cNvSpPr txBox="1"/>
              <p:nvPr/>
            </p:nvSpPr>
            <p:spPr>
              <a:xfrm>
                <a:off x="7862486" y="1803345"/>
                <a:ext cx="12343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/>
                <a:r>
                  <a:rPr lang="en-US" sz="2000" dirty="0"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</p:grpSp>
      <p:cxnSp>
        <p:nvCxnSpPr>
          <p:cNvPr id="531" name="Straight Arrow Connector 530">
            <a:extLst>
              <a:ext uri="{FF2B5EF4-FFF2-40B4-BE49-F238E27FC236}">
                <a16:creationId xmlns:a16="http://schemas.microsoft.com/office/drawing/2014/main" id="{30ABC837-B455-FA5F-6B07-A1404E95F446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8969869" y="2226820"/>
            <a:ext cx="362920" cy="7344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4" name="TextBox 533">
            <a:extLst>
              <a:ext uri="{FF2B5EF4-FFF2-40B4-BE49-F238E27FC236}">
                <a16:creationId xmlns:a16="http://schemas.microsoft.com/office/drawing/2014/main" id="{D3108311-5A9C-1C26-AC6F-21ACAFE75C49}"/>
              </a:ext>
            </a:extLst>
          </p:cNvPr>
          <p:cNvSpPr txBox="1"/>
          <p:nvPr/>
        </p:nvSpPr>
        <p:spPr>
          <a:xfrm>
            <a:off x="9332790" y="766592"/>
            <a:ext cx="1969895" cy="4605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Gaussian </a:t>
            </a:r>
          </a:p>
          <a:p>
            <a:pPr algn="ctr"/>
            <a:r>
              <a:rPr lang="en-US" sz="1400" dirty="0">
                <a:cs typeface="Times New Roman" panose="02020603050405020304" pitchFamily="18" charset="0"/>
              </a:rPr>
              <a:t>Reconstruction</a:t>
            </a:r>
          </a:p>
        </p:txBody>
      </p: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1B2E1046-E8E0-AC25-3333-3C5401762ECF}"/>
              </a:ext>
            </a:extLst>
          </p:cNvPr>
          <p:cNvGrpSpPr/>
          <p:nvPr/>
        </p:nvGrpSpPr>
        <p:grpSpPr>
          <a:xfrm>
            <a:off x="3652683" y="2090919"/>
            <a:ext cx="1712772" cy="1186335"/>
            <a:chOff x="3343413" y="3597328"/>
            <a:chExt cx="1945950" cy="1347843"/>
          </a:xfrm>
        </p:grpSpPr>
        <p:cxnSp>
          <p:nvCxnSpPr>
            <p:cNvPr id="219" name="Straight Arrow Connector 218">
              <a:extLst>
                <a:ext uri="{FF2B5EF4-FFF2-40B4-BE49-F238E27FC236}">
                  <a16:creationId xmlns:a16="http://schemas.microsoft.com/office/drawing/2014/main" id="{53936004-4661-27E0-65D8-C60ADED92270}"/>
                </a:ext>
              </a:extLst>
            </p:cNvPr>
            <p:cNvCxnSpPr>
              <a:cxnSpLocks/>
              <a:endCxn id="220" idx="0"/>
            </p:cNvCxnSpPr>
            <p:nvPr/>
          </p:nvCxnSpPr>
          <p:spPr>
            <a:xfrm flipH="1">
              <a:off x="4239470" y="3597328"/>
              <a:ext cx="4788" cy="220009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0" name="Rounded Rectangle 219">
              <a:extLst>
                <a:ext uri="{FF2B5EF4-FFF2-40B4-BE49-F238E27FC236}">
                  <a16:creationId xmlns:a16="http://schemas.microsoft.com/office/drawing/2014/main" id="{838C4535-6567-9FB5-2C50-80CF0DD515CA}"/>
                </a:ext>
              </a:extLst>
            </p:cNvPr>
            <p:cNvSpPr/>
            <p:nvPr/>
          </p:nvSpPr>
          <p:spPr>
            <a:xfrm>
              <a:off x="3378213" y="3817337"/>
              <a:ext cx="1722514" cy="1127834"/>
            </a:xfrm>
            <a:prstGeom prst="roundRect">
              <a:avLst>
                <a:gd name="adj" fmla="val 12643"/>
              </a:avLst>
            </a:prstGeom>
            <a:solidFill>
              <a:srgbClr val="E8F1E9"/>
            </a:solidFill>
            <a:ln w="19050">
              <a:solidFill>
                <a:srgbClr val="3A7A45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C80A8C41-E1C0-D890-5C09-F9BE8E3A0EDC}"/>
                    </a:ext>
                  </a:extLst>
                </p:cNvPr>
                <p:cNvSpPr txBox="1"/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oMath>
                    </m:oMathPara>
                  </a14:m>
                  <a:endParaRPr lang="en-US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C80A8C41-E1C0-D890-5C09-F9BE8E3A0E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blipFill>
                  <a:blip r:embed="rId14"/>
                  <a:stretch>
                    <a:fillRect r="-1695" b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23474A36-3412-7380-5C81-B1BA64151145}"/>
                </a:ext>
              </a:extLst>
            </p:cNvPr>
            <p:cNvGrpSpPr/>
            <p:nvPr/>
          </p:nvGrpSpPr>
          <p:grpSpPr>
            <a:xfrm>
              <a:off x="4232222" y="4226748"/>
              <a:ext cx="845586" cy="512209"/>
              <a:chOff x="3843664" y="4563341"/>
              <a:chExt cx="946725" cy="573472"/>
            </a:xfrm>
          </p:grpSpPr>
          <p:cxnSp>
            <p:nvCxnSpPr>
              <p:cNvPr id="223" name="Straight Arrow Connector 222">
                <a:extLst>
                  <a:ext uri="{FF2B5EF4-FFF2-40B4-BE49-F238E27FC236}">
                    <a16:creationId xmlns:a16="http://schemas.microsoft.com/office/drawing/2014/main" id="{D0F64D0F-A40E-12A8-8EAF-17082416327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43666" y="4563341"/>
                <a:ext cx="0" cy="573472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Arrow Connector 223">
                <a:extLst>
                  <a:ext uri="{FF2B5EF4-FFF2-40B4-BE49-F238E27FC236}">
                    <a16:creationId xmlns:a16="http://schemas.microsoft.com/office/drawing/2014/main" id="{8FBF1139-D33B-A214-E7EE-A7713A63DD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43664" y="5136810"/>
                <a:ext cx="946725" cy="0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6D35A5D8-CE17-64D3-25E5-03FE9C938F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22607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EDA3C925-6CC5-B570-D030-5A3F081024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58958" y="464991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32D6B20F-3609-5B16-5161-BA05CEDAF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86863" y="480435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7D8C3C66-7F77-9268-DC17-3E3AB79C91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04679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EBED6EC9-78CA-5472-81F1-756DB7B5CC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86025" y="468183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BDA415BC-90FF-E573-7922-6B4303FBC4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40305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E788B3C5-67FD-A519-25F9-8E79393B3F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8210" y="466773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D414804D-E7EA-3E46-4357-9440EDA202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99800" y="479630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34" name="Group 233">
                <a:extLst>
                  <a:ext uri="{FF2B5EF4-FFF2-40B4-BE49-F238E27FC236}">
                    <a16:creationId xmlns:a16="http://schemas.microsoft.com/office/drawing/2014/main" id="{B68D3647-9E13-D5AC-B931-5C06A215C92F}"/>
                  </a:ext>
                </a:extLst>
              </p:cNvPr>
              <p:cNvGrpSpPr/>
              <p:nvPr/>
            </p:nvGrpSpPr>
            <p:grpSpPr>
              <a:xfrm>
                <a:off x="3957018" y="4895789"/>
                <a:ext cx="222914" cy="200155"/>
                <a:chOff x="5802013" y="5693659"/>
                <a:chExt cx="222913" cy="200155"/>
              </a:xfrm>
              <a:solidFill>
                <a:srgbClr val="9566BC"/>
              </a:solidFill>
            </p:grpSpPr>
            <p:sp>
              <p:nvSpPr>
                <p:cNvPr id="253" name="Oval 252">
                  <a:extLst>
                    <a:ext uri="{FF2B5EF4-FFF2-40B4-BE49-F238E27FC236}">
                      <a16:creationId xmlns:a16="http://schemas.microsoft.com/office/drawing/2014/main" id="{78531FA7-BE03-AD45-FCAC-78C12EDC6F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4" name="Oval 253">
                  <a:extLst>
                    <a:ext uri="{FF2B5EF4-FFF2-40B4-BE49-F238E27FC236}">
                      <a16:creationId xmlns:a16="http://schemas.microsoft.com/office/drawing/2014/main" id="{6FB06B80-4070-F15D-8C00-020F41C9ED0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5" name="Oval 254">
                  <a:extLst>
                    <a:ext uri="{FF2B5EF4-FFF2-40B4-BE49-F238E27FC236}">
                      <a16:creationId xmlns:a16="http://schemas.microsoft.com/office/drawing/2014/main" id="{60C03967-78B9-D868-B6F0-A052E77C5C6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0" name="Oval 319">
                  <a:extLst>
                    <a:ext uri="{FF2B5EF4-FFF2-40B4-BE49-F238E27FC236}">
                      <a16:creationId xmlns:a16="http://schemas.microsoft.com/office/drawing/2014/main" id="{D778AAC9-8452-6B73-0608-AF889317B3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1" name="Oval 320">
                  <a:extLst>
                    <a:ext uri="{FF2B5EF4-FFF2-40B4-BE49-F238E27FC236}">
                      <a16:creationId xmlns:a16="http://schemas.microsoft.com/office/drawing/2014/main" id="{C694AC73-5829-755A-2A67-27181829675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2" name="Oval 321">
                  <a:extLst>
                    <a:ext uri="{FF2B5EF4-FFF2-40B4-BE49-F238E27FC236}">
                      <a16:creationId xmlns:a16="http://schemas.microsoft.com/office/drawing/2014/main" id="{84CA808C-0712-6592-4A60-35BFFA99B0F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3" name="Oval 322">
                  <a:extLst>
                    <a:ext uri="{FF2B5EF4-FFF2-40B4-BE49-F238E27FC236}">
                      <a16:creationId xmlns:a16="http://schemas.microsoft.com/office/drawing/2014/main" id="{CB56566F-9760-E376-3FE0-D706A038757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4" name="Oval 323">
                  <a:extLst>
                    <a:ext uri="{FF2B5EF4-FFF2-40B4-BE49-F238E27FC236}">
                      <a16:creationId xmlns:a16="http://schemas.microsoft.com/office/drawing/2014/main" id="{3E5CF411-DAC8-94B7-2019-E69A5018FBD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35" name="Group 234">
                <a:extLst>
                  <a:ext uri="{FF2B5EF4-FFF2-40B4-BE49-F238E27FC236}">
                    <a16:creationId xmlns:a16="http://schemas.microsoft.com/office/drawing/2014/main" id="{22F019AF-4188-3CC0-663D-6F7FE7DE7201}"/>
                  </a:ext>
                </a:extLst>
              </p:cNvPr>
              <p:cNvGrpSpPr/>
              <p:nvPr/>
            </p:nvGrpSpPr>
            <p:grpSpPr>
              <a:xfrm>
                <a:off x="4424462" y="4605417"/>
                <a:ext cx="222914" cy="200155"/>
                <a:chOff x="5802013" y="5693659"/>
                <a:chExt cx="222913" cy="200155"/>
              </a:xfrm>
              <a:solidFill>
                <a:srgbClr val="D52728"/>
              </a:solidFill>
            </p:grpSpPr>
            <p:sp>
              <p:nvSpPr>
                <p:cNvPr id="245" name="Oval 244">
                  <a:extLst>
                    <a:ext uri="{FF2B5EF4-FFF2-40B4-BE49-F238E27FC236}">
                      <a16:creationId xmlns:a16="http://schemas.microsoft.com/office/drawing/2014/main" id="{8846E337-6217-F618-4690-336E86BC31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" name="Oval 245">
                  <a:extLst>
                    <a:ext uri="{FF2B5EF4-FFF2-40B4-BE49-F238E27FC236}">
                      <a16:creationId xmlns:a16="http://schemas.microsoft.com/office/drawing/2014/main" id="{9189EE14-95E3-E521-4734-24DD763740D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7" name="Oval 246">
                  <a:extLst>
                    <a:ext uri="{FF2B5EF4-FFF2-40B4-BE49-F238E27FC236}">
                      <a16:creationId xmlns:a16="http://schemas.microsoft.com/office/drawing/2014/main" id="{1559659B-3821-28E9-55F2-EDC79230AF9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8" name="Oval 247">
                  <a:extLst>
                    <a:ext uri="{FF2B5EF4-FFF2-40B4-BE49-F238E27FC236}">
                      <a16:creationId xmlns:a16="http://schemas.microsoft.com/office/drawing/2014/main" id="{3EB33067-2ADB-414D-0879-AD282B2B59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9" name="Oval 248">
                  <a:extLst>
                    <a:ext uri="{FF2B5EF4-FFF2-40B4-BE49-F238E27FC236}">
                      <a16:creationId xmlns:a16="http://schemas.microsoft.com/office/drawing/2014/main" id="{5A8889C1-90D1-E1E5-F0E2-88490E85299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0" name="Oval 249">
                  <a:extLst>
                    <a:ext uri="{FF2B5EF4-FFF2-40B4-BE49-F238E27FC236}">
                      <a16:creationId xmlns:a16="http://schemas.microsoft.com/office/drawing/2014/main" id="{472D6239-C276-1F84-D656-BBDF457E4E9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1" name="Oval 250">
                  <a:extLst>
                    <a:ext uri="{FF2B5EF4-FFF2-40B4-BE49-F238E27FC236}">
                      <a16:creationId xmlns:a16="http://schemas.microsoft.com/office/drawing/2014/main" id="{CB019220-A252-D6A4-7ADC-527A6089907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2" name="Oval 251">
                  <a:extLst>
                    <a:ext uri="{FF2B5EF4-FFF2-40B4-BE49-F238E27FC236}">
                      <a16:creationId xmlns:a16="http://schemas.microsoft.com/office/drawing/2014/main" id="{20426E99-046A-9193-D1F7-B8EC946B1BB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36" name="Group 235">
                <a:extLst>
                  <a:ext uri="{FF2B5EF4-FFF2-40B4-BE49-F238E27FC236}">
                    <a16:creationId xmlns:a16="http://schemas.microsoft.com/office/drawing/2014/main" id="{D2499C2A-F398-1403-585E-323CAA80CB7A}"/>
                  </a:ext>
                </a:extLst>
              </p:cNvPr>
              <p:cNvGrpSpPr/>
              <p:nvPr/>
            </p:nvGrpSpPr>
            <p:grpSpPr>
              <a:xfrm>
                <a:off x="4247471" y="4820971"/>
                <a:ext cx="222914" cy="200155"/>
                <a:chOff x="5802013" y="5693659"/>
                <a:chExt cx="222913" cy="200155"/>
              </a:xfrm>
              <a:solidFill>
                <a:srgbClr val="2EA12F"/>
              </a:solidFill>
            </p:grpSpPr>
            <p:sp>
              <p:nvSpPr>
                <p:cNvPr id="237" name="Oval 236">
                  <a:extLst>
                    <a:ext uri="{FF2B5EF4-FFF2-40B4-BE49-F238E27FC236}">
                      <a16:creationId xmlns:a16="http://schemas.microsoft.com/office/drawing/2014/main" id="{7866CBF1-AC97-DCCA-6FB5-7E8632D519E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8" name="Oval 237">
                  <a:extLst>
                    <a:ext uri="{FF2B5EF4-FFF2-40B4-BE49-F238E27FC236}">
                      <a16:creationId xmlns:a16="http://schemas.microsoft.com/office/drawing/2014/main" id="{D04F557D-7A06-B542-F7AA-00C8BD88FBF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9" name="Oval 238">
                  <a:extLst>
                    <a:ext uri="{FF2B5EF4-FFF2-40B4-BE49-F238E27FC236}">
                      <a16:creationId xmlns:a16="http://schemas.microsoft.com/office/drawing/2014/main" id="{EDF163E5-2C3C-57A4-FDA5-3761B9F6AD1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0" name="Oval 239">
                  <a:extLst>
                    <a:ext uri="{FF2B5EF4-FFF2-40B4-BE49-F238E27FC236}">
                      <a16:creationId xmlns:a16="http://schemas.microsoft.com/office/drawing/2014/main" id="{F214892C-F462-3148-1EF3-7C0FAB3466C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1" name="Oval 240">
                  <a:extLst>
                    <a:ext uri="{FF2B5EF4-FFF2-40B4-BE49-F238E27FC236}">
                      <a16:creationId xmlns:a16="http://schemas.microsoft.com/office/drawing/2014/main" id="{D2B6D236-6C57-1ADC-4DC9-980597A4367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2" name="Oval 241">
                  <a:extLst>
                    <a:ext uri="{FF2B5EF4-FFF2-40B4-BE49-F238E27FC236}">
                      <a16:creationId xmlns:a16="http://schemas.microsoft.com/office/drawing/2014/main" id="{55FAC06B-008D-44EE-B318-9269DCCA51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3" name="Oval 242">
                  <a:extLst>
                    <a:ext uri="{FF2B5EF4-FFF2-40B4-BE49-F238E27FC236}">
                      <a16:creationId xmlns:a16="http://schemas.microsoft.com/office/drawing/2014/main" id="{EBE85BA4-BAC7-9FD8-A6CD-6EE9DD5A5AD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4" name="Oval 243">
                  <a:extLst>
                    <a:ext uri="{FF2B5EF4-FFF2-40B4-BE49-F238E27FC236}">
                      <a16:creationId xmlns:a16="http://schemas.microsoft.com/office/drawing/2014/main" id="{1FF9AEC7-68A1-2511-1066-6B146B0D9C7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ED0B1196-B89D-6307-4D0F-D2378C96E305}"/>
                </a:ext>
              </a:extLst>
            </p:cNvPr>
            <p:cNvSpPr txBox="1"/>
            <p:nvPr/>
          </p:nvSpPr>
          <p:spPr>
            <a:xfrm>
              <a:off x="3378212" y="3817337"/>
              <a:ext cx="17225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cs typeface="Times New Roman" panose="02020603050405020304" pitchFamily="18" charset="0"/>
                </a:rPr>
                <a:t>K-Means</a:t>
              </a:r>
            </a:p>
          </p:txBody>
        </p:sp>
        <p:cxnSp>
          <p:nvCxnSpPr>
            <p:cNvPr id="326" name="Straight Arrow Connector 325">
              <a:extLst>
                <a:ext uri="{FF2B5EF4-FFF2-40B4-BE49-F238E27FC236}">
                  <a16:creationId xmlns:a16="http://schemas.microsoft.com/office/drawing/2014/main" id="{D79CF00F-5AC9-D898-0EE4-ABC3E07047D3}"/>
                </a:ext>
              </a:extLst>
            </p:cNvPr>
            <p:cNvCxnSpPr>
              <a:cxnSpLocks/>
              <a:stCxn id="220" idx="3"/>
            </p:cNvCxnSpPr>
            <p:nvPr/>
          </p:nvCxnSpPr>
          <p:spPr>
            <a:xfrm flipV="1">
              <a:off x="5100727" y="4381253"/>
              <a:ext cx="188636" cy="1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7" name="Elbow Connector 336">
            <a:extLst>
              <a:ext uri="{FF2B5EF4-FFF2-40B4-BE49-F238E27FC236}">
                <a16:creationId xmlns:a16="http://schemas.microsoft.com/office/drawing/2014/main" id="{5123F946-60BF-E8AC-7234-7BE42FC02174}"/>
              </a:ext>
            </a:extLst>
          </p:cNvPr>
          <p:cNvCxnSpPr>
            <a:cxnSpLocks/>
          </p:cNvCxnSpPr>
          <p:nvPr/>
        </p:nvCxnSpPr>
        <p:spPr>
          <a:xfrm flipV="1">
            <a:off x="2144338" y="2970723"/>
            <a:ext cx="1899661" cy="135447"/>
          </a:xfrm>
          <a:prstGeom prst="bentConnector2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A9FB9EB3-FE87-FFE5-A730-05A233A03D68}"/>
              </a:ext>
            </a:extLst>
          </p:cNvPr>
          <p:cNvGrpSpPr/>
          <p:nvPr/>
        </p:nvGrpSpPr>
        <p:grpSpPr>
          <a:xfrm>
            <a:off x="1168456" y="3043058"/>
            <a:ext cx="912190" cy="144869"/>
            <a:chOff x="502341" y="3794760"/>
            <a:chExt cx="1036376" cy="164592"/>
          </a:xfrm>
        </p:grpSpPr>
        <p:cxnSp>
          <p:nvCxnSpPr>
            <p:cNvPr id="344" name="Connector 277">
              <a:extLst>
                <a:ext uri="{FF2B5EF4-FFF2-40B4-BE49-F238E27FC236}">
                  <a16:creationId xmlns:a16="http://schemas.microsoft.com/office/drawing/2014/main" id="{70476DAD-6365-397E-648C-C10713EFEDCF}"/>
                </a:ext>
              </a:extLst>
            </p:cNvPr>
            <p:cNvCxnSpPr>
              <a:cxnSpLocks/>
            </p:cNvCxnSpPr>
            <p:nvPr/>
          </p:nvCxnSpPr>
          <p:spPr>
            <a:xfrm>
              <a:off x="510887" y="3877056"/>
              <a:ext cx="1019284" cy="0"/>
            </a:xfrm>
            <a:prstGeom prst="line">
              <a:avLst/>
            </a:prstGeom>
            <a:ln w="3175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Connector 278">
              <a:extLst>
                <a:ext uri="{FF2B5EF4-FFF2-40B4-BE49-F238E27FC236}">
                  <a16:creationId xmlns:a16="http://schemas.microsoft.com/office/drawing/2014/main" id="{8DBC736B-A78D-B19F-48D1-A1486C54F20D}"/>
                </a:ext>
              </a:extLst>
            </p:cNvPr>
            <p:cNvCxnSpPr/>
            <p:nvPr/>
          </p:nvCxnSpPr>
          <p:spPr>
            <a:xfrm>
              <a:off x="502341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Connector 279">
              <a:extLst>
                <a:ext uri="{FF2B5EF4-FFF2-40B4-BE49-F238E27FC236}">
                  <a16:creationId xmlns:a16="http://schemas.microsoft.com/office/drawing/2014/main" id="{B80047E3-0988-A585-989C-1A123C5E7DCD}"/>
                </a:ext>
              </a:extLst>
            </p:cNvPr>
            <p:cNvCxnSpPr/>
            <p:nvPr/>
          </p:nvCxnSpPr>
          <p:spPr>
            <a:xfrm>
              <a:off x="1538717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0" name="Oval 339">
            <a:extLst>
              <a:ext uri="{FF2B5EF4-FFF2-40B4-BE49-F238E27FC236}">
                <a16:creationId xmlns:a16="http://schemas.microsoft.com/office/drawing/2014/main" id="{F21D492C-A3C3-CEE0-1827-3F2120A3B4FF}"/>
              </a:ext>
            </a:extLst>
          </p:cNvPr>
          <p:cNvSpPr/>
          <p:nvPr/>
        </p:nvSpPr>
        <p:spPr>
          <a:xfrm>
            <a:off x="1796704" y="3061166"/>
            <a:ext cx="108652" cy="108652"/>
          </a:xfrm>
          <a:prstGeom prst="ellipse">
            <a:avLst/>
          </a:prstGeom>
          <a:solidFill>
            <a:srgbClr val="3A7A45"/>
          </a:solidFill>
          <a:ln w="1651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1" name="TextBox 340">
            <a:extLst>
              <a:ext uri="{FF2B5EF4-FFF2-40B4-BE49-F238E27FC236}">
                <a16:creationId xmlns:a16="http://schemas.microsoft.com/office/drawing/2014/main" id="{31BD8C9E-B4D0-5E83-81D1-8AFBAEEA2B62}"/>
              </a:ext>
            </a:extLst>
          </p:cNvPr>
          <p:cNvSpPr txBox="1"/>
          <p:nvPr/>
        </p:nvSpPr>
        <p:spPr>
          <a:xfrm>
            <a:off x="1004162" y="2814970"/>
            <a:ext cx="1240779" cy="1896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sz="1400" b="0" i="0" dirty="0">
                <a:solidFill>
                  <a:srgbClr val="000000"/>
                </a:solidFill>
                <a:cs typeface="Times New Roman" panose="02020603050405020304" pitchFamily="18" charset="0"/>
              </a:rPr>
              <a:t>Compression </a:t>
            </a:r>
            <a:r>
              <a:rPr sz="1400" b="1" i="0" dirty="0">
                <a:solidFill>
                  <a:srgbClr val="000000"/>
                </a:solidFill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3ECF90BF-F3FE-09A1-7B8F-E5B7D460DEDD}"/>
              </a:ext>
            </a:extLst>
          </p:cNvPr>
          <p:cNvSpPr txBox="1"/>
          <p:nvPr/>
        </p:nvSpPr>
        <p:spPr>
          <a:xfrm>
            <a:off x="904563" y="3211209"/>
            <a:ext cx="654805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efficien</a:t>
            </a:r>
            <a:r>
              <a:rPr lang="en-US" sz="1000" dirty="0">
                <a:solidFill>
                  <a:srgbClr val="000000"/>
                </a:solidFill>
                <a:cs typeface="Times New Roman" panose="02020603050405020304" pitchFamily="18" charset="0"/>
              </a:rPr>
              <a:t>cy</a:t>
            </a:r>
            <a:endParaRPr sz="10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D4B86650-CF55-13CB-61B0-8CE359E352DF}"/>
              </a:ext>
            </a:extLst>
          </p:cNvPr>
          <p:cNvSpPr txBox="1"/>
          <p:nvPr/>
        </p:nvSpPr>
        <p:spPr>
          <a:xfrm>
            <a:off x="1785383" y="3211209"/>
            <a:ext cx="457371" cy="1354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quality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FE64BCE-9813-710C-CE30-3CF485C075DD}"/>
              </a:ext>
            </a:extLst>
          </p:cNvPr>
          <p:cNvSpPr/>
          <p:nvPr/>
        </p:nvSpPr>
        <p:spPr>
          <a:xfrm>
            <a:off x="2580863" y="979189"/>
            <a:ext cx="961210" cy="2293831"/>
          </a:xfrm>
          <a:prstGeom prst="roundRect">
            <a:avLst>
              <a:gd name="adj" fmla="val 13749"/>
            </a:avLst>
          </a:prstGeom>
          <a:solidFill>
            <a:srgbClr val="EAF1F8"/>
          </a:solidFill>
          <a:ln w="19050">
            <a:solidFill>
              <a:srgbClr val="4F7C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Times New Roman" panose="02020603050405020304" pitchFamily="18" charset="0"/>
              </a:rPr>
              <a:t>Multi-View Backbone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137EA1-3960-40F4-D758-F550DAE5A6F9}"/>
              </a:ext>
            </a:extLst>
          </p:cNvPr>
          <p:cNvSpPr txBox="1"/>
          <p:nvPr/>
        </p:nvSpPr>
        <p:spPr>
          <a:xfrm>
            <a:off x="958402" y="6186622"/>
            <a:ext cx="4220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Number of Gaussians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BDB74C-71B1-666F-BAA7-C1123A2212DB}"/>
              </a:ext>
            </a:extLst>
          </p:cNvPr>
          <p:cNvSpPr txBox="1"/>
          <p:nvPr/>
        </p:nvSpPr>
        <p:spPr>
          <a:xfrm rot="16200000">
            <a:off x="-519237" y="4709792"/>
            <a:ext cx="26458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PSNR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A80ECAC-9EC7-1B7F-A66C-8F06B4DC8249}"/>
              </a:ext>
            </a:extLst>
          </p:cNvPr>
          <p:cNvCxnSpPr>
            <a:cxnSpLocks/>
          </p:cNvCxnSpPr>
          <p:nvPr/>
        </p:nvCxnSpPr>
        <p:spPr>
          <a:xfrm>
            <a:off x="2847055" y="4231614"/>
            <a:ext cx="1319765" cy="0"/>
          </a:xfrm>
          <a:prstGeom prst="straightConnector1">
            <a:avLst/>
          </a:prstGeom>
          <a:ln w="19050" cap="rnd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8D1E387C-20BA-5416-760C-3275EA26DE5C}"/>
              </a:ext>
            </a:extLst>
          </p:cNvPr>
          <p:cNvSpPr txBox="1"/>
          <p:nvPr/>
        </p:nvSpPr>
        <p:spPr>
          <a:xfrm>
            <a:off x="3114040" y="4230142"/>
            <a:ext cx="7857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</a:rPr>
              <a:t>33x fewer</a:t>
            </a:r>
          </a:p>
          <a:p>
            <a:pPr algn="ctr"/>
            <a:r>
              <a:rPr lang="en-US" sz="1000" dirty="0">
                <a:solidFill>
                  <a:srgbClr val="C00000"/>
                </a:solidFill>
              </a:rPr>
              <a:t>Gaussians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C02FC04B-40F4-47D8-A5DB-70C1B75E786C}"/>
              </a:ext>
            </a:extLst>
          </p:cNvPr>
          <p:cNvCxnSpPr>
            <a:cxnSpLocks/>
          </p:cNvCxnSpPr>
          <p:nvPr/>
        </p:nvCxnSpPr>
        <p:spPr>
          <a:xfrm flipV="1">
            <a:off x="3546209" y="3823158"/>
            <a:ext cx="0" cy="358769"/>
          </a:xfrm>
          <a:prstGeom prst="straightConnector1">
            <a:avLst/>
          </a:prstGeom>
          <a:ln w="19050" cap="rnd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9E28CDB4-E965-8FCD-B64C-D651BD7E1EF3}"/>
              </a:ext>
            </a:extLst>
          </p:cNvPr>
          <p:cNvSpPr txBox="1"/>
          <p:nvPr/>
        </p:nvSpPr>
        <p:spPr>
          <a:xfrm>
            <a:off x="3536537" y="3872431"/>
            <a:ext cx="7970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</a:rPr>
              <a:t>+ 2.1 PSNR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99535EC-BBD9-D945-E447-60DD6052EA08}"/>
              </a:ext>
            </a:extLst>
          </p:cNvPr>
          <p:cNvGrpSpPr>
            <a:grpSpLocks noChangeAspect="1"/>
          </p:cNvGrpSpPr>
          <p:nvPr/>
        </p:nvGrpSpPr>
        <p:grpSpPr>
          <a:xfrm>
            <a:off x="9245608" y="1413494"/>
            <a:ext cx="2155342" cy="1598977"/>
            <a:chOff x="8816131" y="4591834"/>
            <a:chExt cx="1835611" cy="1361779"/>
          </a:xfrm>
        </p:grpSpPr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05EC7B3E-2F32-A14B-0EAC-6B4881B83F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23626" y="4592145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1361468 h 1361468"/>
                <a:gd name="csX2" fmla="*/ 0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1361468"/>
                  </a:lnTo>
                  <a:lnTo>
                    <a:pt x="0" y="1361468"/>
                  </a:lnTo>
                  <a:close/>
                </a:path>
              </a:pathLst>
            </a:custGeom>
            <a:ln>
              <a:noFill/>
            </a:ln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3E3F7BC7-A825-505A-7395-833C63FD8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6131" y="4591834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0 h 1361468"/>
                <a:gd name="csX2" fmla="*/ 1828116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0"/>
                  </a:lnTo>
                  <a:lnTo>
                    <a:pt x="1828116" y="1361468"/>
                  </a:lnTo>
                  <a:close/>
                </a:path>
              </a:pathLst>
            </a:cu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895925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D299B4-371F-D013-442D-ED61E4A52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25A09-C150-7669-0C1E-BF06D852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ZipSplat</a:t>
            </a:r>
            <a:r>
              <a:rPr lang="en-US" dirty="0">
                <a:latin typeface="+mn-lt"/>
              </a:rPr>
              <a:t> spans the whole quality-efficiency curve.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DFA96-8120-A3BF-C363-68DD0E0DD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D292F-7795-344F-AB97-F36D57BFB6BC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7BE66-A97B-12D3-0FF3-6C4FCA937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68F6E-7137-1D8B-108D-978C5C67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17</a:t>
            </a:fld>
            <a:endParaRPr lang="de-CH" noProof="0"/>
          </a:p>
        </p:txBody>
      </p:sp>
      <p:pic>
        <p:nvPicPr>
          <p:cNvPr id="3" name="0c8b534612a0a776-compression">
            <a:hlinkClick r:id="" action="ppaction://media"/>
            <a:extLst>
              <a:ext uri="{FF2B5EF4-FFF2-40B4-BE49-F238E27FC236}">
                <a16:creationId xmlns:a16="http://schemas.microsoft.com/office/drawing/2014/main" id="{C6A45DDA-59BF-2836-941B-2FE1783D9E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03776" y="1412872"/>
            <a:ext cx="4787900" cy="4787900"/>
          </a:xfrm>
          <a:prstGeom prst="roundRect">
            <a:avLst>
              <a:gd name="adj" fmla="val 5280"/>
            </a:avLst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5C7219-4A71-7A46-3E5C-1D9203BB03C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31837" y="1412875"/>
            <a:ext cx="5364161" cy="342335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A73F79F-9FB9-D891-4329-8A1BE7C0610B}"/>
              </a:ext>
            </a:extLst>
          </p:cNvPr>
          <p:cNvCxnSpPr>
            <a:cxnSpLocks/>
          </p:cNvCxnSpPr>
          <p:nvPr/>
        </p:nvCxnSpPr>
        <p:spPr>
          <a:xfrm>
            <a:off x="3132217" y="2308929"/>
            <a:ext cx="1677354" cy="0"/>
          </a:xfrm>
          <a:prstGeom prst="straightConnector1">
            <a:avLst/>
          </a:prstGeom>
          <a:ln w="19050" cap="rnd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DE6487D-2478-307C-05E3-CA6290BCC307}"/>
              </a:ext>
            </a:extLst>
          </p:cNvPr>
          <p:cNvSpPr txBox="1"/>
          <p:nvPr/>
        </p:nvSpPr>
        <p:spPr>
          <a:xfrm>
            <a:off x="3471541" y="2307058"/>
            <a:ext cx="998703" cy="5085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</a:rPr>
              <a:t>33x fewer</a:t>
            </a:r>
          </a:p>
          <a:p>
            <a:pPr algn="ctr"/>
            <a:r>
              <a:rPr lang="en-US" sz="1000" dirty="0">
                <a:solidFill>
                  <a:srgbClr val="C00000"/>
                </a:solidFill>
              </a:rPr>
              <a:t>Gaussians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5D6A4CD-EDAD-4FB7-DEC4-20A1741CF13F}"/>
              </a:ext>
            </a:extLst>
          </p:cNvPr>
          <p:cNvCxnSpPr>
            <a:cxnSpLocks/>
          </p:cNvCxnSpPr>
          <p:nvPr/>
        </p:nvCxnSpPr>
        <p:spPr>
          <a:xfrm flipV="1">
            <a:off x="4020806" y="1789802"/>
            <a:ext cx="0" cy="455977"/>
          </a:xfrm>
          <a:prstGeom prst="straightConnector1">
            <a:avLst/>
          </a:prstGeom>
          <a:ln w="19050" cap="rnd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C91F224-CDEC-19E6-B4E0-BB3260AD1D29}"/>
              </a:ext>
            </a:extLst>
          </p:cNvPr>
          <p:cNvSpPr txBox="1"/>
          <p:nvPr/>
        </p:nvSpPr>
        <p:spPr>
          <a:xfrm>
            <a:off x="4008513" y="1852425"/>
            <a:ext cx="1012964" cy="312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</a:rPr>
              <a:t>+ 2.1 PSNR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218658-81E1-CBCA-DD4E-2E51F751B784}"/>
              </a:ext>
            </a:extLst>
          </p:cNvPr>
          <p:cNvSpPr txBox="1"/>
          <p:nvPr/>
        </p:nvSpPr>
        <p:spPr>
          <a:xfrm>
            <a:off x="749064" y="4836234"/>
            <a:ext cx="5346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Number of Gaussians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3B78DB-ABA2-44E9-4C31-3034214566D4}"/>
              </a:ext>
            </a:extLst>
          </p:cNvPr>
          <p:cNvSpPr txBox="1"/>
          <p:nvPr/>
        </p:nvSpPr>
        <p:spPr>
          <a:xfrm rot="16200000">
            <a:off x="-964769" y="2801701"/>
            <a:ext cx="30854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PSNR</a:t>
            </a:r>
          </a:p>
        </p:txBody>
      </p:sp>
    </p:spTree>
    <p:extLst>
      <p:ext uri="{BB962C8B-B14F-4D97-AF65-F5344CB8AC3E}">
        <p14:creationId xmlns:p14="http://schemas.microsoft.com/office/powerpoint/2010/main" val="3975334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D299B4-371F-D013-442D-ED61E4A52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25A09-C150-7669-0C1E-BF06D852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Tokens self-organize in 3D.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DFA96-8120-A3BF-C363-68DD0E0DD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B01BE-DECE-B446-8704-92A6B93D84C7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7BE66-A97B-12D3-0FF3-6C4FCA937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68F6E-7137-1D8B-108D-978C5C67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18</a:t>
            </a:fld>
            <a:endParaRPr lang="de-CH" noProof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CA2E6E-6F76-BB98-3C9C-DE24DEDE085E}"/>
              </a:ext>
            </a:extLst>
          </p:cNvPr>
          <p:cNvSpPr txBox="1">
            <a:spLocks noChangeAspect="1"/>
          </p:cNvSpPr>
          <p:nvPr/>
        </p:nvSpPr>
        <p:spPr>
          <a:xfrm rot="16200000">
            <a:off x="1574567" y="2052317"/>
            <a:ext cx="217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cs typeface="Times New Roman" panose="02020603050405020304" pitchFamily="18" charset="0"/>
              </a:rPr>
              <a:t>Novel Views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5BBF5F-2D1E-4A7D-F3A4-44D7B6B8E8B4}"/>
              </a:ext>
            </a:extLst>
          </p:cNvPr>
          <p:cNvSpPr txBox="1">
            <a:spLocks noChangeAspect="1"/>
          </p:cNvSpPr>
          <p:nvPr/>
        </p:nvSpPr>
        <p:spPr>
          <a:xfrm rot="16200000">
            <a:off x="1566591" y="4352045"/>
            <a:ext cx="2195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cs typeface="Times New Roman" panose="02020603050405020304" pitchFamily="18" charset="0"/>
              </a:rPr>
              <a:t>Token Visualization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FF33D2-179E-1E0D-E56D-108A8125B66C}"/>
              </a:ext>
            </a:extLst>
          </p:cNvPr>
          <p:cNvSpPr txBox="1">
            <a:spLocks noChangeAspect="1"/>
          </p:cNvSpPr>
          <p:nvPr/>
        </p:nvSpPr>
        <p:spPr>
          <a:xfrm>
            <a:off x="2843460" y="785963"/>
            <a:ext cx="2179055" cy="3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cs typeface="Times New Roman" panose="02020603050405020304" pitchFamily="18" charset="0"/>
              </a:rPr>
              <a:t>No Compression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23DFDC5-7C32-AEE2-24CA-38F80D08BC5E}"/>
              </a:ext>
            </a:extLst>
          </p:cNvPr>
          <p:cNvSpPr txBox="1">
            <a:spLocks noChangeAspect="1"/>
          </p:cNvSpPr>
          <p:nvPr/>
        </p:nvSpPr>
        <p:spPr>
          <a:xfrm>
            <a:off x="5178544" y="785963"/>
            <a:ext cx="2179055" cy="3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cs typeface="Times New Roman" panose="02020603050405020304" pitchFamily="18" charset="0"/>
              </a:rPr>
              <a:t>2x Compression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11B4C33-A7C2-A498-42AB-A518F9F7A1A6}"/>
              </a:ext>
            </a:extLst>
          </p:cNvPr>
          <p:cNvSpPr txBox="1">
            <a:spLocks noChangeAspect="1"/>
          </p:cNvSpPr>
          <p:nvPr/>
        </p:nvSpPr>
        <p:spPr>
          <a:xfrm>
            <a:off x="7505341" y="785963"/>
            <a:ext cx="2192453" cy="3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cs typeface="Times New Roman" panose="02020603050405020304" pitchFamily="18" charset="0"/>
              </a:rPr>
              <a:t>4x Compression</a:t>
            </a:r>
          </a:p>
        </p:txBody>
      </p:sp>
      <p:pic>
        <p:nvPicPr>
          <p:cNvPr id="78" name="14eb48a50e37df548894ab6d8cd628a21dae14bbe6c462e894616fc5962e6c49">
            <a:hlinkClick r:id="" action="ppaction://media"/>
            <a:extLst>
              <a:ext uri="{FF2B5EF4-FFF2-40B4-BE49-F238E27FC236}">
                <a16:creationId xmlns:a16="http://schemas.microsoft.com/office/drawing/2014/main" id="{3EF94A50-6A26-5D07-348B-87C19017DD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843459" y="1132065"/>
            <a:ext cx="2184166" cy="2184166"/>
          </a:xfrm>
          <a:prstGeom prst="roundRect">
            <a:avLst>
              <a:gd name="adj" fmla="val 4734"/>
            </a:avLst>
          </a:prstGeom>
          <a:ln>
            <a:solidFill>
              <a:schemeClr val="bg1"/>
            </a:solidFill>
          </a:ln>
        </p:spPr>
      </p:pic>
      <p:pic>
        <p:nvPicPr>
          <p:cNvPr id="81" name="14eb48a50e37df548894ab6d8cd628a21dae14bbe6c462e894616fc5962e6c49">
            <a:hlinkClick r:id="" action="ppaction://media"/>
            <a:extLst>
              <a:ext uri="{FF2B5EF4-FFF2-40B4-BE49-F238E27FC236}">
                <a16:creationId xmlns:a16="http://schemas.microsoft.com/office/drawing/2014/main" id="{D705193C-41F1-3EEE-98F3-07830F5492B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183654" y="1132065"/>
            <a:ext cx="2179056" cy="2179056"/>
          </a:xfrm>
          <a:prstGeom prst="roundRect">
            <a:avLst>
              <a:gd name="adj" fmla="val 4734"/>
            </a:avLst>
          </a:prstGeom>
          <a:ln>
            <a:solidFill>
              <a:schemeClr val="bg1"/>
            </a:solidFill>
          </a:ln>
        </p:spPr>
      </p:pic>
      <p:pic>
        <p:nvPicPr>
          <p:cNvPr id="85" name="14eb48a50e37df548894ab6d8cd628a21dae14bbe6c462e894616fc5962e6c49">
            <a:hlinkClick r:id="" action="ppaction://media"/>
            <a:extLst>
              <a:ext uri="{FF2B5EF4-FFF2-40B4-BE49-F238E27FC236}">
                <a16:creationId xmlns:a16="http://schemas.microsoft.com/office/drawing/2014/main" id="{3B280958-4F3E-EAF9-A7CC-B11DA9F45FA8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518738" y="1132065"/>
            <a:ext cx="2179056" cy="2179056"/>
          </a:xfrm>
          <a:prstGeom prst="roundRect">
            <a:avLst>
              <a:gd name="adj" fmla="val 4734"/>
            </a:avLst>
          </a:prstGeom>
          <a:ln>
            <a:solidFill>
              <a:schemeClr val="bg1"/>
            </a:solidFill>
          </a:ln>
        </p:spPr>
      </p:pic>
      <p:pic>
        <p:nvPicPr>
          <p:cNvPr id="86" name="14eb48a50e37df548894ab6d8cd628a21dae14bbe6c462e894616fc5962e6c49_cluster">
            <a:hlinkClick r:id="" action="ppaction://media"/>
            <a:extLst>
              <a:ext uri="{FF2B5EF4-FFF2-40B4-BE49-F238E27FC236}">
                <a16:creationId xmlns:a16="http://schemas.microsoft.com/office/drawing/2014/main" id="{45BBB72B-E166-EB35-437D-A827604F58D4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505340" y="3426371"/>
            <a:ext cx="2192454" cy="2192454"/>
          </a:xfrm>
          <a:prstGeom prst="roundRect">
            <a:avLst>
              <a:gd name="adj" fmla="val 4734"/>
            </a:avLst>
          </a:prstGeom>
          <a:ln>
            <a:solidFill>
              <a:schemeClr val="bg1"/>
            </a:solidFill>
          </a:ln>
        </p:spPr>
      </p:pic>
      <p:pic>
        <p:nvPicPr>
          <p:cNvPr id="87" name="14eb48a50e37df548894ab6d8cd628a21dae14bbe6c462e894616fc5962e6c49_cluster">
            <a:hlinkClick r:id="" action="ppaction://media"/>
            <a:extLst>
              <a:ext uri="{FF2B5EF4-FFF2-40B4-BE49-F238E27FC236}">
                <a16:creationId xmlns:a16="http://schemas.microsoft.com/office/drawing/2014/main" id="{E5428105-39DE-D907-42DB-78C681F5B894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843459" y="3434658"/>
            <a:ext cx="2184167" cy="2184167"/>
          </a:xfrm>
          <a:prstGeom prst="roundRect">
            <a:avLst>
              <a:gd name="adj" fmla="val 4734"/>
            </a:avLst>
          </a:prstGeom>
          <a:ln>
            <a:solidFill>
              <a:schemeClr val="bg1"/>
            </a:solidFill>
          </a:ln>
        </p:spPr>
      </p:pic>
      <p:pic>
        <p:nvPicPr>
          <p:cNvPr id="88" name="14eb48a50e37df548894ab6d8cd628a21dae14bbe6c462e894616fc5962e6c49_cluster">
            <a:hlinkClick r:id="" action="ppaction://media"/>
            <a:extLst>
              <a:ext uri="{FF2B5EF4-FFF2-40B4-BE49-F238E27FC236}">
                <a16:creationId xmlns:a16="http://schemas.microsoft.com/office/drawing/2014/main" id="{3A4B8574-EF9B-D9D9-7246-400BB17A949F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168979" y="3423817"/>
            <a:ext cx="2195009" cy="2195008"/>
          </a:xfrm>
          <a:prstGeom prst="roundRect">
            <a:avLst>
              <a:gd name="adj" fmla="val 4734"/>
            </a:avLst>
          </a:prstGeom>
          <a:ln>
            <a:solidFill>
              <a:schemeClr val="bg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31F54F-370A-1EA7-212C-52C6B6CC2644}"/>
              </a:ext>
            </a:extLst>
          </p:cNvPr>
          <p:cNvSpPr txBox="1"/>
          <p:nvPr/>
        </p:nvSpPr>
        <p:spPr>
          <a:xfrm>
            <a:off x="3186389" y="5643922"/>
            <a:ext cx="581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Each token learns to </a:t>
            </a:r>
            <a:r>
              <a:rPr lang="en-US" dirty="0">
                <a:solidFill>
                  <a:schemeClr val="accent1"/>
                </a:solidFill>
              </a:rPr>
              <a:t>own a patch of 3D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large groups on walls, compact groups on fine detail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F530EB0-1554-7A1E-2F81-BA654A4A2AA7}"/>
              </a:ext>
            </a:extLst>
          </p:cNvPr>
          <p:cNvGrpSpPr>
            <a:grpSpLocks noChangeAspect="1"/>
          </p:cNvGrpSpPr>
          <p:nvPr/>
        </p:nvGrpSpPr>
        <p:grpSpPr>
          <a:xfrm>
            <a:off x="9697794" y="-64738"/>
            <a:ext cx="2494206" cy="1105639"/>
            <a:chOff x="7793825" y="1413494"/>
            <a:chExt cx="3607125" cy="159897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E6D8A88-2582-63CC-8F66-FB3EC6D10BC6}"/>
                </a:ext>
              </a:extLst>
            </p:cNvPr>
            <p:cNvGrpSpPr/>
            <p:nvPr/>
          </p:nvGrpSpPr>
          <p:grpSpPr>
            <a:xfrm>
              <a:off x="8246113" y="1627133"/>
              <a:ext cx="723756" cy="1158741"/>
              <a:chOff x="8540254" y="2258195"/>
              <a:chExt cx="822289" cy="1316493"/>
            </a:xfrm>
          </p:grpSpPr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FD0AE224-2231-607A-552C-8B553CC027CB}"/>
                  </a:ext>
                </a:extLst>
              </p:cNvPr>
              <p:cNvSpPr/>
              <p:nvPr/>
            </p:nvSpPr>
            <p:spPr>
              <a:xfrm>
                <a:off x="8540254" y="2258195"/>
                <a:ext cx="822289" cy="1316493"/>
              </a:xfrm>
              <a:prstGeom prst="roundRect">
                <a:avLst>
                  <a:gd name="adj" fmla="val 18352"/>
                </a:avLst>
              </a:prstGeom>
              <a:solidFill>
                <a:srgbClr val="F2E9EE"/>
              </a:solidFill>
              <a:ln w="19050">
                <a:solidFill>
                  <a:srgbClr val="7A3B5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t" anchorCtr="0"/>
              <a:lstStyle/>
              <a:p>
                <a:pPr algn="ctr"/>
                <a:r>
                  <a:rPr lang="en-US" sz="10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MLP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D7FE941C-8B70-8218-79E5-DA402B1FC474}"/>
                      </a:ext>
                    </a:extLst>
                  </p:cNvPr>
                  <p:cNvSpPr txBox="1"/>
                  <p:nvPr/>
                </p:nvSpPr>
                <p:spPr>
                  <a:xfrm>
                    <a:off x="8540254" y="2685608"/>
                    <a:ext cx="822289" cy="45513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en-US" sz="600" b="0" dirty="0">
                        <a:cs typeface="Times New Roman" panose="02020603050405020304" pitchFamily="18" charset="0"/>
                      </a:rPr>
                      <a:t>One Token</a:t>
                    </a:r>
                    <a:endParaRPr lang="en-US" sz="600" b="0" i="1" dirty="0">
                      <a:cs typeface="Times New Roman" panose="02020603050405020304" pitchFamily="18" charset="0"/>
                    </a:endParaRPr>
                  </a:p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en-US" sz="600" b="0" i="1" smtClean="0">
                              <a:latin typeface="Cambria Math" panose="02040503050406030204" pitchFamily="18" charset="0"/>
                            </a:rPr>
                            <m:t>↓</m:t>
                          </m:r>
                        </m:oMath>
                      </m:oMathPara>
                    </a14:m>
                    <a:endParaRPr lang="en-US" sz="600" i="1" dirty="0">
                      <a:cs typeface="Times New Roman" panose="02020603050405020304" pitchFamily="18" charset="0"/>
                    </a:endParaRPr>
                  </a:p>
                  <a:p>
                    <a:pPr algn="ctr"/>
                    <a:r>
                      <a:rPr lang="en-US" sz="600" b="0" dirty="0">
                        <a:cs typeface="Times New Roman" panose="02020603050405020304" pitchFamily="18" charset="0"/>
                      </a:rPr>
                      <a:t>G Gaussians</a:t>
                    </a:r>
                  </a:p>
                </p:txBody>
              </p:sp>
            </mc:Choice>
            <mc:Fallback xmlns="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D7FE941C-8B70-8218-79E5-DA402B1FC47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40254" y="2685608"/>
                    <a:ext cx="822289" cy="455134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 l="-2500" t="-8696" r="-5000" b="-1304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4C41599B-7F1F-A66D-07E9-3F7E4B00CD0C}"/>
                </a:ext>
              </a:extLst>
            </p:cNvPr>
            <p:cNvCxnSpPr>
              <a:cxnSpLocks/>
              <a:stCxn id="14" idx="3"/>
            </p:cNvCxnSpPr>
            <p:nvPr/>
          </p:nvCxnSpPr>
          <p:spPr>
            <a:xfrm flipV="1">
              <a:off x="8125389" y="2211828"/>
              <a:ext cx="118123" cy="2310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5B955C5-EEB0-6375-57B5-D756F3E8827B}"/>
                </a:ext>
              </a:extLst>
            </p:cNvPr>
            <p:cNvGrpSpPr/>
            <p:nvPr/>
          </p:nvGrpSpPr>
          <p:grpSpPr>
            <a:xfrm>
              <a:off x="7793825" y="1634766"/>
              <a:ext cx="331564" cy="1158742"/>
              <a:chOff x="7735851" y="1803345"/>
              <a:chExt cx="376703" cy="1316494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E75A8AEC-4CE8-7938-AC32-3F1E7B2D84AC}"/>
                  </a:ext>
                </a:extLst>
              </p:cNvPr>
              <p:cNvSpPr/>
              <p:nvPr/>
            </p:nvSpPr>
            <p:spPr>
              <a:xfrm>
                <a:off x="7735851" y="1803345"/>
                <a:ext cx="376703" cy="1316494"/>
              </a:xfrm>
              <a:prstGeom prst="roundRect">
                <a:avLst>
                  <a:gd name="adj" fmla="val 13664"/>
                </a:avLst>
              </a:prstGeom>
              <a:noFill/>
              <a:ln w="19050">
                <a:solidFill>
                  <a:srgbClr val="3A7A45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en-US" sz="10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218B76D1-45C3-2A4D-FD82-0FF88515FAA2}"/>
                  </a:ext>
                </a:extLst>
              </p:cNvPr>
              <p:cNvGrpSpPr/>
              <p:nvPr/>
            </p:nvGrpSpPr>
            <p:grpSpPr>
              <a:xfrm>
                <a:off x="7831609" y="1805521"/>
                <a:ext cx="185184" cy="1215894"/>
                <a:chOff x="7831609" y="1805521"/>
                <a:chExt cx="185184" cy="1215894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F1D05509-2D27-562A-1779-2BDEDF0EC894}"/>
                    </a:ext>
                  </a:extLst>
                </p:cNvPr>
                <p:cNvGrpSpPr/>
                <p:nvPr/>
              </p:nvGrpSpPr>
              <p:grpSpPr>
                <a:xfrm>
                  <a:off x="7831609" y="2167182"/>
                  <a:ext cx="185184" cy="854233"/>
                  <a:chOff x="7831609" y="2167182"/>
                  <a:chExt cx="185184" cy="854233"/>
                </a:xfrm>
              </p:grpSpPr>
              <p:grpSp>
                <p:nvGrpSpPr>
                  <p:cNvPr id="19" name="Group 18">
                    <a:extLst>
                      <a:ext uri="{FF2B5EF4-FFF2-40B4-BE49-F238E27FC236}">
                        <a16:creationId xmlns:a16="http://schemas.microsoft.com/office/drawing/2014/main" id="{CDD61639-F289-5546-7C51-593D4F2071E2}"/>
                      </a:ext>
                    </a:extLst>
                  </p:cNvPr>
                  <p:cNvGrpSpPr/>
                  <p:nvPr/>
                </p:nvGrpSpPr>
                <p:grpSpPr>
                  <a:xfrm>
                    <a:off x="7831609" y="2167182"/>
                    <a:ext cx="185184" cy="854232"/>
                    <a:chOff x="7690379" y="4639016"/>
                    <a:chExt cx="274320" cy="1265406"/>
                  </a:xfrm>
                  <a:solidFill>
                    <a:schemeClr val="bg1"/>
                  </a:solidFill>
                </p:grpSpPr>
                <p:sp>
                  <p:nvSpPr>
                    <p:cNvPr id="25" name="Rounded Rectangle 24">
                      <a:extLst>
                        <a:ext uri="{FF2B5EF4-FFF2-40B4-BE49-F238E27FC236}">
                          <a16:creationId xmlns:a16="http://schemas.microsoft.com/office/drawing/2014/main" id="{3C775D13-C591-7360-BD3C-4935B85353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90379" y="4639016"/>
                      <a:ext cx="274320" cy="274320"/>
                    </a:xfrm>
                    <a:prstGeom prst="roundRect">
                      <a:avLst>
                        <a:gd name="adj" fmla="val 6922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 anchorCtr="0"/>
                    <a:lstStyle/>
                    <a:p>
                      <a:pPr algn="ctr"/>
                      <a:endParaRPr lang="en-US" sz="105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6" name="Rounded Rectangle 25">
                      <a:extLst>
                        <a:ext uri="{FF2B5EF4-FFF2-40B4-BE49-F238E27FC236}">
                          <a16:creationId xmlns:a16="http://schemas.microsoft.com/office/drawing/2014/main" id="{C10B4B7B-0082-ADAE-F6F9-90DDB666F3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90379" y="4969378"/>
                      <a:ext cx="274320" cy="274320"/>
                    </a:xfrm>
                    <a:prstGeom prst="roundRect">
                      <a:avLst>
                        <a:gd name="adj" fmla="val 6922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 anchorCtr="0"/>
                    <a:lstStyle/>
                    <a:p>
                      <a:pPr algn="ctr"/>
                      <a:endParaRPr lang="en-US" sz="105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7" name="Rounded Rectangle 26">
                      <a:extLst>
                        <a:ext uri="{FF2B5EF4-FFF2-40B4-BE49-F238E27FC236}">
                          <a16:creationId xmlns:a16="http://schemas.microsoft.com/office/drawing/2014/main" id="{01CED4D3-FDCA-A482-2E96-5BC8D4ADCE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90379" y="5299740"/>
                      <a:ext cx="274320" cy="274320"/>
                    </a:xfrm>
                    <a:prstGeom prst="roundRect">
                      <a:avLst>
                        <a:gd name="adj" fmla="val 6922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 anchorCtr="0"/>
                    <a:lstStyle/>
                    <a:p>
                      <a:pPr algn="ctr"/>
                      <a:endParaRPr lang="en-US" sz="105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8" name="Rounded Rectangle 27">
                      <a:extLst>
                        <a:ext uri="{FF2B5EF4-FFF2-40B4-BE49-F238E27FC236}">
                          <a16:creationId xmlns:a16="http://schemas.microsoft.com/office/drawing/2014/main" id="{CA869719-61D1-2879-F44E-F1FB43F1AE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90379" y="5630102"/>
                      <a:ext cx="274320" cy="274320"/>
                    </a:xfrm>
                    <a:prstGeom prst="roundRect">
                      <a:avLst>
                        <a:gd name="adj" fmla="val 6922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 anchorCtr="0"/>
                    <a:lstStyle/>
                    <a:p>
                      <a:pPr algn="ctr"/>
                      <a:endParaRPr lang="en-US" sz="105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21" name="Rounded Rectangle 20">
                    <a:extLst>
                      <a:ext uri="{FF2B5EF4-FFF2-40B4-BE49-F238E27FC236}">
                        <a16:creationId xmlns:a16="http://schemas.microsoft.com/office/drawing/2014/main" id="{75C78F5C-E083-F5F0-6FBD-D04B4E2849EB}"/>
                      </a:ext>
                    </a:extLst>
                  </p:cNvPr>
                  <p:cNvSpPr/>
                  <p:nvPr/>
                </p:nvSpPr>
                <p:spPr>
                  <a:xfrm>
                    <a:off x="7831609" y="2167183"/>
                    <a:ext cx="185184" cy="185184"/>
                  </a:xfrm>
                  <a:prstGeom prst="roundRect">
                    <a:avLst>
                      <a:gd name="adj" fmla="val 6922"/>
                    </a:avLst>
                  </a:prstGeom>
                  <a:solidFill>
                    <a:srgbClr val="269F7D"/>
                  </a:solidFill>
                  <a:ln w="9525">
                    <a:solidFill>
                      <a:srgbClr val="2E312C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0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2" name="Rounded Rectangle 21">
                    <a:extLst>
                      <a:ext uri="{FF2B5EF4-FFF2-40B4-BE49-F238E27FC236}">
                        <a16:creationId xmlns:a16="http://schemas.microsoft.com/office/drawing/2014/main" id="{52B3CF79-304C-DA6F-B58D-DAAA1D753D8A}"/>
                      </a:ext>
                    </a:extLst>
                  </p:cNvPr>
                  <p:cNvSpPr/>
                  <p:nvPr/>
                </p:nvSpPr>
                <p:spPr>
                  <a:xfrm>
                    <a:off x="7831609" y="2390199"/>
                    <a:ext cx="185184" cy="185184"/>
                  </a:xfrm>
                  <a:prstGeom prst="roundRect">
                    <a:avLst>
                      <a:gd name="adj" fmla="val 6922"/>
                    </a:avLst>
                  </a:prstGeom>
                  <a:solidFill>
                    <a:srgbClr val="E6AD05"/>
                  </a:solidFill>
                  <a:ln w="9525">
                    <a:solidFill>
                      <a:srgbClr val="2E312C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0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3" name="Rounded Rectangle 22">
                    <a:extLst>
                      <a:ext uri="{FF2B5EF4-FFF2-40B4-BE49-F238E27FC236}">
                        <a16:creationId xmlns:a16="http://schemas.microsoft.com/office/drawing/2014/main" id="{FB65C358-AFFF-4F39-FA1C-48CF5960C8DE}"/>
                      </a:ext>
                    </a:extLst>
                  </p:cNvPr>
                  <p:cNvSpPr/>
                  <p:nvPr/>
                </p:nvSpPr>
                <p:spPr>
                  <a:xfrm>
                    <a:off x="7831609" y="2613215"/>
                    <a:ext cx="185184" cy="185184"/>
                  </a:xfrm>
                  <a:prstGeom prst="roundRect">
                    <a:avLst>
                      <a:gd name="adj" fmla="val 6922"/>
                    </a:avLst>
                  </a:prstGeom>
                  <a:solidFill>
                    <a:srgbClr val="DA5F02"/>
                  </a:solidFill>
                  <a:ln w="9525">
                    <a:solidFill>
                      <a:srgbClr val="2E312C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0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4" name="Rounded Rectangle 23">
                    <a:extLst>
                      <a:ext uri="{FF2B5EF4-FFF2-40B4-BE49-F238E27FC236}">
                        <a16:creationId xmlns:a16="http://schemas.microsoft.com/office/drawing/2014/main" id="{375A7D7A-59F0-61FA-9B32-963BA739494D}"/>
                      </a:ext>
                    </a:extLst>
                  </p:cNvPr>
                  <p:cNvSpPr/>
                  <p:nvPr/>
                </p:nvSpPr>
                <p:spPr>
                  <a:xfrm>
                    <a:off x="7831609" y="2836231"/>
                    <a:ext cx="185184" cy="185184"/>
                  </a:xfrm>
                  <a:prstGeom prst="roundRect">
                    <a:avLst>
                      <a:gd name="adj" fmla="val 6922"/>
                    </a:avLst>
                  </a:prstGeom>
                  <a:solidFill>
                    <a:srgbClr val="E62989"/>
                  </a:solidFill>
                  <a:ln w="9525">
                    <a:solidFill>
                      <a:srgbClr val="2E312C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0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B8609989-1E44-25FC-93F8-F8F344A3F67E}"/>
                    </a:ext>
                  </a:extLst>
                </p:cNvPr>
                <p:cNvSpPr txBox="1"/>
                <p:nvPr/>
              </p:nvSpPr>
              <p:spPr>
                <a:xfrm>
                  <a:off x="7863623" y="1805521"/>
                  <a:ext cx="121158" cy="30342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en-US" sz="1200" dirty="0"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</p:grpSp>
        </p:grp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EC110B7A-DF23-3145-C705-6EB91456547D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8969869" y="2203629"/>
              <a:ext cx="362920" cy="23191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F40C383-1718-E6FD-07B3-5A3E1F57D79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245608" y="1413494"/>
              <a:ext cx="2155342" cy="1598977"/>
              <a:chOff x="8816131" y="4591834"/>
              <a:chExt cx="1835611" cy="1361779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2864B033-1073-02DE-2225-011CCE765E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823626" y="4592145"/>
                <a:ext cx="1828116" cy="1361468"/>
              </a:xfrm>
              <a:custGeom>
                <a:avLst/>
                <a:gdLst>
                  <a:gd name="csX0" fmla="*/ 0 w 1828116"/>
                  <a:gd name="csY0" fmla="*/ 0 h 1361468"/>
                  <a:gd name="csX1" fmla="*/ 1828116 w 1828116"/>
                  <a:gd name="csY1" fmla="*/ 1361468 h 1361468"/>
                  <a:gd name="csX2" fmla="*/ 0 w 1828116"/>
                  <a:gd name="csY2" fmla="*/ 1361468 h 1361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828116" h="1361468">
                    <a:moveTo>
                      <a:pt x="0" y="0"/>
                    </a:moveTo>
                    <a:lnTo>
                      <a:pt x="1828116" y="1361468"/>
                    </a:lnTo>
                    <a:lnTo>
                      <a:pt x="0" y="1361468"/>
                    </a:lnTo>
                    <a:close/>
                  </a:path>
                </a:pathLst>
              </a:custGeom>
              <a:ln>
                <a:noFill/>
              </a:ln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267E2AE9-B9BC-DEDF-5BA0-8F1C4CD1B9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816131" y="4591834"/>
                <a:ext cx="1828116" cy="1361468"/>
              </a:xfrm>
              <a:custGeom>
                <a:avLst/>
                <a:gdLst>
                  <a:gd name="csX0" fmla="*/ 0 w 1828116"/>
                  <a:gd name="csY0" fmla="*/ 0 h 1361468"/>
                  <a:gd name="csX1" fmla="*/ 1828116 w 1828116"/>
                  <a:gd name="csY1" fmla="*/ 0 h 1361468"/>
                  <a:gd name="csX2" fmla="*/ 1828116 w 1828116"/>
                  <a:gd name="csY2" fmla="*/ 1361468 h 13614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828116" h="1361468">
                    <a:moveTo>
                      <a:pt x="0" y="0"/>
                    </a:moveTo>
                    <a:lnTo>
                      <a:pt x="1828116" y="0"/>
                    </a:lnTo>
                    <a:lnTo>
                      <a:pt x="1828116" y="1361468"/>
                    </a:lnTo>
                    <a:close/>
                  </a:path>
                </a:pathLst>
              </a:custGeom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73700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4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934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934" fill="hold"/>
                                        <p:tgtEl>
                                          <p:spTgt spid="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934" fill="hold"/>
                                        <p:tgtEl>
                                          <p:spTgt spid="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934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934" fill="hold"/>
                                        <p:tgtEl>
                                          <p:spTgt spid="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78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video>
              <p:cMediaNode vol="80000">
                <p:cTn id="23" repeatCount="indefinite" fill="hold" display="0">
                  <p:stCondLst>
                    <p:cond delay="indefinite"/>
                  </p:stCondLst>
                </p:cTn>
                <p:tgtEl>
                  <p:spTgt spid="81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video>
              <p:cMediaNode vol="80000">
                <p:cTn id="29" repeatCount="indefinite" fill="hold" display="0">
                  <p:stCondLst>
                    <p:cond delay="indefinite"/>
                  </p:stCondLst>
                </p:cTn>
                <p:tgtEl>
                  <p:spTgt spid="85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video>
              <p:cMediaNode vol="80000">
                <p:cTn id="35" repeatCount="indefinite" fill="hold" display="0">
                  <p:stCondLst>
                    <p:cond delay="indefinite"/>
                  </p:stCondLst>
                </p:cTn>
                <p:tgtEl>
                  <p:spTgt spid="87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video>
              <p:cMediaNode vol="80000">
                <p:cTn id="41" repeatCount="indefinite" fill="hold" display="0">
                  <p:stCondLst>
                    <p:cond delay="indefinite"/>
                  </p:stCondLst>
                </p:cTn>
                <p:tgtEl>
                  <p:spTgt spid="88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video>
              <p:cMediaNode vol="80000">
                <p:cTn id="47" repeatCount="indefinite" fill="hold" display="0">
                  <p:stCondLst>
                    <p:cond delay="indefinite"/>
                  </p:stCondLst>
                </p:cTn>
                <p:tgtEl>
                  <p:spTgt spid="86"/>
                </p:tgtEl>
              </p:cMediaNode>
            </p:vide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D299B4-371F-D013-442D-ED61E4A52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25A09-C150-7669-0C1E-BF06D852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Beats pixel-aligned methods using &gt; 5x fewer Gaussians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DFA96-8120-A3BF-C363-68DD0E0DD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08EC-DCD0-204A-86FE-6675D88BC312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7BE66-A97B-12D3-0FF3-6C4FCA937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68F6E-7137-1D8B-108D-978C5C676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19</a:t>
            </a:fld>
            <a:endParaRPr lang="de-CH" noProof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5301AD-1FFC-69BA-CC75-2FA8C2C117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37771" y="873125"/>
            <a:ext cx="9741855" cy="28500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EE15046-F6B6-3B68-B974-3FDC16905F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6872" y="3959634"/>
            <a:ext cx="1893442" cy="1893442"/>
          </a:xfrm>
          <a:prstGeom prst="roundRect">
            <a:avLst>
              <a:gd name="adj" fmla="val 5280"/>
            </a:avLst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062C01-9E7D-F1DE-A57B-C7105833E0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9963" y="3959634"/>
            <a:ext cx="1893442" cy="1893442"/>
          </a:xfrm>
          <a:prstGeom prst="roundRect">
            <a:avLst>
              <a:gd name="adj" fmla="val 5280"/>
            </a:avLst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85EB7A1-BB28-BC3D-8D76-73C3CF760C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230" y="3959634"/>
            <a:ext cx="1893442" cy="1893442"/>
          </a:xfrm>
          <a:prstGeom prst="roundRect">
            <a:avLst>
              <a:gd name="adj" fmla="val 5280"/>
            </a:avLst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696BBC6-3832-0F0C-00BF-69A606E52A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9913" y="3959634"/>
            <a:ext cx="1893442" cy="1893442"/>
          </a:xfrm>
          <a:prstGeom prst="roundRect">
            <a:avLst>
              <a:gd name="adj" fmla="val 5280"/>
            </a:avLst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A5AEDF6-D111-4522-FF81-8588DC0A21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052" y="3959634"/>
            <a:ext cx="1893442" cy="1893442"/>
          </a:xfrm>
          <a:prstGeom prst="roundRect">
            <a:avLst>
              <a:gd name="adj" fmla="val 5280"/>
            </a:avLst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BF9E001-30C2-B4C8-AAA6-394B9977FE24}"/>
              </a:ext>
            </a:extLst>
          </p:cNvPr>
          <p:cNvSpPr txBox="1"/>
          <p:nvPr/>
        </p:nvSpPr>
        <p:spPr>
          <a:xfrm>
            <a:off x="741686" y="5840376"/>
            <a:ext cx="1893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55AABE-AB96-C16D-7AD5-FF46DA7720FF}"/>
              </a:ext>
            </a:extLst>
          </p:cNvPr>
          <p:cNvSpPr txBox="1"/>
          <p:nvPr/>
        </p:nvSpPr>
        <p:spPr>
          <a:xfrm>
            <a:off x="2946262" y="5840376"/>
            <a:ext cx="1893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accent1"/>
                </a:solidFill>
              </a:rPr>
              <a:t>ZipSplat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593B7F-34EF-BA0E-E96D-3EE115730102}"/>
              </a:ext>
            </a:extLst>
          </p:cNvPr>
          <p:cNvSpPr txBox="1"/>
          <p:nvPr/>
        </p:nvSpPr>
        <p:spPr>
          <a:xfrm>
            <a:off x="5150838" y="5840376"/>
            <a:ext cx="1893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YoNoSplat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DAA8D8-E67C-3EF9-ADBC-E5F8A818C0EF}"/>
              </a:ext>
            </a:extLst>
          </p:cNvPr>
          <p:cNvSpPr txBox="1"/>
          <p:nvPr/>
        </p:nvSpPr>
        <p:spPr>
          <a:xfrm>
            <a:off x="7355414" y="5840376"/>
            <a:ext cx="1893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F48879E-4F48-B711-81FD-C1957DB814DC}"/>
              </a:ext>
            </a:extLst>
          </p:cNvPr>
          <p:cNvSpPr txBox="1"/>
          <p:nvPr/>
        </p:nvSpPr>
        <p:spPr>
          <a:xfrm>
            <a:off x="9559988" y="5840376"/>
            <a:ext cx="1893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C3G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096DC9-9BFD-D8C8-A620-C719D33B5251}"/>
              </a:ext>
            </a:extLst>
          </p:cNvPr>
          <p:cNvSpPr txBox="1"/>
          <p:nvPr/>
        </p:nvSpPr>
        <p:spPr>
          <a:xfrm rot="16200000">
            <a:off x="-393199" y="4715339"/>
            <a:ext cx="1880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24 views</a:t>
            </a:r>
          </a:p>
        </p:txBody>
      </p:sp>
    </p:spTree>
    <p:extLst>
      <p:ext uri="{BB962C8B-B14F-4D97-AF65-F5344CB8AC3E}">
        <p14:creationId xmlns:p14="http://schemas.microsoft.com/office/powerpoint/2010/main" val="2059826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1A413B-B914-F84A-0E6B-CF8A5C243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3C41-FFB4-30ED-E464-21D57DA14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473900">
                    <a:schemeClr val="bg1">
                      <a:alpha val="40000"/>
                    </a:schemeClr>
                  </a:glow>
                </a:effectLst>
              </a:rPr>
              <a:t>3D Gaussian Splatting – SIGGRAPH 2023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BF69-C990-AC58-2998-1DE1D1C36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EDA4-E24E-9A41-A653-EF229F1BA85F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D9EE7-EF55-2063-807D-947384B56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A0159-0FC3-64C9-CC26-634091F51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2</a:t>
            </a:fld>
            <a:endParaRPr lang="de-CH" noProof="0"/>
          </a:p>
        </p:txBody>
      </p:sp>
      <p:pic>
        <p:nvPicPr>
          <p:cNvPr id="8" name="bicycle">
            <a:hlinkClick r:id="" action="ppaction://media"/>
            <a:extLst>
              <a:ext uri="{FF2B5EF4-FFF2-40B4-BE49-F238E27FC236}">
                <a16:creationId xmlns:a16="http://schemas.microsoft.com/office/drawing/2014/main" id="{55FA54F3-07B5-582C-AB05-6DA4F1D455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5991" t="12662" r="6015" b="9651"/>
          <a:stretch>
            <a:fillRect/>
          </a:stretch>
        </p:blipFill>
        <p:spPr>
          <a:xfrm>
            <a:off x="731836" y="873125"/>
            <a:ext cx="10728325" cy="5327650"/>
          </a:xfrm>
          <a:prstGeom prst="roundRect">
            <a:avLst>
              <a:gd name="adj" fmla="val 5122"/>
            </a:avLst>
          </a:prstGeom>
        </p:spPr>
      </p:pic>
    </p:spTree>
    <p:extLst>
      <p:ext uri="{BB962C8B-B14F-4D97-AF65-F5344CB8AC3E}">
        <p14:creationId xmlns:p14="http://schemas.microsoft.com/office/powerpoint/2010/main" val="295153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5848BD-4F6B-9777-3670-9DE4E7ACE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09B3D-6BA8-AF49-4183-04C25EE39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Free placement extends Gaussians into unobserved regions.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3AF37-2A72-F8AC-A2F8-7E018413E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CF385-7968-3447-8FA6-C4C3590A3FAB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57278-C6AB-A436-CDC2-F42530207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A33A8F-3BB6-B1B2-CAF2-7A2A04D19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20</a:t>
            </a:fld>
            <a:endParaRPr lang="de-CH" noProof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8857E9-9ADC-8F86-104C-C3BF9C626C5B}"/>
              </a:ext>
            </a:extLst>
          </p:cNvPr>
          <p:cNvGrpSpPr>
            <a:grpSpLocks noChangeAspect="1"/>
          </p:cNvGrpSpPr>
          <p:nvPr/>
        </p:nvGrpSpPr>
        <p:grpSpPr>
          <a:xfrm>
            <a:off x="300625" y="1500556"/>
            <a:ext cx="11159539" cy="3729358"/>
            <a:chOff x="3754022" y="2971227"/>
            <a:chExt cx="8437978" cy="281985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0BF63CA-1630-824A-7952-F57D40474D1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68036" y="2971227"/>
              <a:ext cx="6923964" cy="2562414"/>
              <a:chOff x="6198448" y="3914852"/>
              <a:chExt cx="5790281" cy="2142863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CE7B9394-B686-A86E-C864-6B200883F4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198449" y="4165530"/>
                <a:ext cx="5790280" cy="1892185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5DBBA6C-1072-579E-C55E-9C6F9F420B57}"/>
                  </a:ext>
                </a:extLst>
              </p:cNvPr>
              <p:cNvSpPr txBox="1"/>
              <p:nvPr/>
            </p:nvSpPr>
            <p:spPr>
              <a:xfrm>
                <a:off x="6198448" y="3914852"/>
                <a:ext cx="18799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GT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AAFF65F-08CF-4CA4-D3E9-A9E68D5F6EF9}"/>
                  </a:ext>
                </a:extLst>
              </p:cNvPr>
              <p:cNvSpPr txBox="1"/>
              <p:nvPr/>
            </p:nvSpPr>
            <p:spPr>
              <a:xfrm>
                <a:off x="8150024" y="3914852"/>
                <a:ext cx="1879951" cy="244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err="1">
                    <a:solidFill>
                      <a:schemeClr val="accent1"/>
                    </a:solidFill>
                  </a:rPr>
                  <a:t>ZipSplat</a:t>
                </a:r>
                <a:endParaRPr lang="en-US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79EBCF0-884F-CBD4-1E4E-534771C32382}"/>
                  </a:ext>
                </a:extLst>
              </p:cNvPr>
              <p:cNvSpPr txBox="1"/>
              <p:nvPr/>
            </p:nvSpPr>
            <p:spPr>
              <a:xfrm>
                <a:off x="10101600" y="3914852"/>
                <a:ext cx="18799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err="1"/>
                  <a:t>AnySplat</a:t>
                </a:r>
                <a:endParaRPr lang="en-US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6C74DA5-7B13-EE6F-C59A-A2FD47F6CD8F}"/>
                </a:ext>
              </a:extLst>
            </p:cNvPr>
            <p:cNvGrpSpPr/>
            <p:nvPr/>
          </p:nvGrpSpPr>
          <p:grpSpPr>
            <a:xfrm>
              <a:off x="3754022" y="3276162"/>
              <a:ext cx="1420501" cy="2514917"/>
              <a:chOff x="4678615" y="3276163"/>
              <a:chExt cx="1420501" cy="2514917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0F5E841-8A9C-09CE-E662-0FE07170946D}"/>
                  </a:ext>
                </a:extLst>
              </p:cNvPr>
              <p:cNvSpPr txBox="1"/>
              <p:nvPr/>
            </p:nvSpPr>
            <p:spPr>
              <a:xfrm rot="16200000">
                <a:off x="3700164" y="4254614"/>
                <a:ext cx="2248721" cy="2918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Input Views</a:t>
                </a: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DA89282-FE7C-D226-EE0A-060BFCBF0EAE}"/>
                  </a:ext>
                </a:extLst>
              </p:cNvPr>
              <p:cNvGrpSpPr/>
              <p:nvPr/>
            </p:nvGrpSpPr>
            <p:grpSpPr>
              <a:xfrm>
                <a:off x="5009192" y="3276163"/>
                <a:ext cx="1089924" cy="2514917"/>
                <a:chOff x="5009192" y="3276163"/>
                <a:chExt cx="1089924" cy="2514917"/>
              </a:xfrm>
            </p:grpSpPr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id="{81742884-EEAD-CD6F-9DFE-F887BE618E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5009192" y="3276163"/>
                  <a:ext cx="1089924" cy="1101054"/>
                </a:xfrm>
                <a:prstGeom prst="rect">
                  <a:avLst/>
                </a:prstGeom>
              </p:spPr>
            </p:pic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B6BEDA4C-3FD3-59FA-581A-EA52500B7E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5009192" y="4450975"/>
                  <a:ext cx="1089924" cy="1101054"/>
                </a:xfrm>
                <a:prstGeom prst="rect">
                  <a:avLst/>
                </a:prstGeom>
              </p:spPr>
            </p:pic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0000B2C-FA3B-962C-3DAC-4D39C623E7E3}"/>
                    </a:ext>
                  </a:extLst>
                </p:cNvPr>
                <p:cNvSpPr txBox="1"/>
                <p:nvPr/>
              </p:nvSpPr>
              <p:spPr>
                <a:xfrm>
                  <a:off x="5009192" y="5421748"/>
                  <a:ext cx="108680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…</a:t>
                  </a:r>
                </a:p>
              </p:txBody>
            </p:sp>
          </p:grpSp>
        </p:grp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4533BD7D-07E1-148D-C9E4-6726090ECF86}"/>
              </a:ext>
            </a:extLst>
          </p:cNvPr>
          <p:cNvSpPr/>
          <p:nvPr/>
        </p:nvSpPr>
        <p:spPr>
          <a:xfrm>
            <a:off x="4047093" y="4071928"/>
            <a:ext cx="1219538" cy="80946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00A831A-E4AC-46CA-BBA6-D888D0D091C4}"/>
              </a:ext>
            </a:extLst>
          </p:cNvPr>
          <p:cNvSpPr/>
          <p:nvPr/>
        </p:nvSpPr>
        <p:spPr>
          <a:xfrm>
            <a:off x="7143859" y="4066382"/>
            <a:ext cx="1219538" cy="80946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6B9C182-E506-1872-B051-36CD2BA081C8}"/>
              </a:ext>
            </a:extLst>
          </p:cNvPr>
          <p:cNvSpPr/>
          <p:nvPr/>
        </p:nvSpPr>
        <p:spPr>
          <a:xfrm>
            <a:off x="10240625" y="4060836"/>
            <a:ext cx="1219538" cy="80946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9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C82A0B-5FFD-13BA-2110-788CC8345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11965-85DE-DEB8-91AD-8E1D328AD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Generalizes zero-shot to unseen domains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7696F-DC92-DE42-0195-81955212A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2241C-9D06-7B48-8285-8C52442E73A1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F2CAF5-353E-3B89-05B4-AD83AD1C3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E2723-15D8-522B-4FE1-242C4D1F4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21</a:t>
            </a:fld>
            <a:endParaRPr lang="de-CH" noProof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E459FA-3459-E5F6-FC12-AE09EC9F6B07}"/>
              </a:ext>
            </a:extLst>
          </p:cNvPr>
          <p:cNvGrpSpPr>
            <a:grpSpLocks noChangeAspect="1"/>
          </p:cNvGrpSpPr>
          <p:nvPr/>
        </p:nvGrpSpPr>
        <p:grpSpPr>
          <a:xfrm>
            <a:off x="375205" y="1781176"/>
            <a:ext cx="6134776" cy="4135616"/>
            <a:chOff x="781605" y="1412875"/>
            <a:chExt cx="6313705" cy="425623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DD24F3C-9592-20C0-B104-27D0C08F9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0938" y="1412875"/>
              <a:ext cx="1897140" cy="1897140"/>
            </a:xfrm>
            <a:prstGeom prst="roundRect">
              <a:avLst>
                <a:gd name="adj" fmla="val 5280"/>
              </a:avLst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99C7030-6F62-675A-3A5C-02AEE7F62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74554" y="1412875"/>
              <a:ext cx="1897140" cy="1897140"/>
            </a:xfrm>
            <a:prstGeom prst="roundRect">
              <a:avLst>
                <a:gd name="adj" fmla="val 5280"/>
              </a:avLst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E8A1124-FC94-4321-12E9-E88B0888E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8170" y="1412875"/>
              <a:ext cx="1897140" cy="1897140"/>
            </a:xfrm>
            <a:prstGeom prst="roundRect">
              <a:avLst>
                <a:gd name="adj" fmla="val 5280"/>
              </a:avLst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E66255F-9C2D-B5D0-9690-F370245B5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0938" y="3389940"/>
              <a:ext cx="1897140" cy="1897140"/>
            </a:xfrm>
            <a:prstGeom prst="roundRect">
              <a:avLst>
                <a:gd name="adj" fmla="val 5280"/>
              </a:avLst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4BB719F-044D-2BA0-9BCA-E396EB39E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74554" y="3389940"/>
              <a:ext cx="1897140" cy="1897140"/>
            </a:xfrm>
            <a:prstGeom prst="roundRect">
              <a:avLst>
                <a:gd name="adj" fmla="val 5280"/>
              </a:avLst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94EEB30-F53E-8FFB-672F-1FA513187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8170" y="3389940"/>
              <a:ext cx="1897140" cy="1897140"/>
            </a:xfrm>
            <a:prstGeom prst="roundRect">
              <a:avLst>
                <a:gd name="adj" fmla="val 5280"/>
              </a:avLst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154316-6A64-8127-D8B2-D857F7330551}"/>
                </a:ext>
              </a:extLst>
            </p:cNvPr>
            <p:cNvSpPr txBox="1"/>
            <p:nvPr/>
          </p:nvSpPr>
          <p:spPr>
            <a:xfrm rot="16200000">
              <a:off x="17701" y="2176780"/>
              <a:ext cx="18971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solidFill>
                    <a:schemeClr val="accent1"/>
                  </a:solidFill>
                </a:rPr>
                <a:t>ZipSplat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232BF3B-588A-2267-03C7-2F3D492DF9F9}"/>
                </a:ext>
              </a:extLst>
            </p:cNvPr>
            <p:cNvSpPr txBox="1"/>
            <p:nvPr/>
          </p:nvSpPr>
          <p:spPr>
            <a:xfrm rot="16200000">
              <a:off x="18974" y="4155118"/>
              <a:ext cx="18945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YoNoSplat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34F6DBD-FED8-9E76-2D24-C721375CF533}"/>
                </a:ext>
              </a:extLst>
            </p:cNvPr>
            <p:cNvSpPr txBox="1"/>
            <p:nvPr/>
          </p:nvSpPr>
          <p:spPr>
            <a:xfrm>
              <a:off x="1150938" y="5299780"/>
              <a:ext cx="18971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32 Views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E68F85F-E290-CA7E-E971-B074E4E78613}"/>
                </a:ext>
              </a:extLst>
            </p:cNvPr>
            <p:cNvSpPr txBox="1"/>
            <p:nvPr/>
          </p:nvSpPr>
          <p:spPr>
            <a:xfrm>
              <a:off x="3174554" y="5299780"/>
              <a:ext cx="18971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64 Views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171CE40-CBD3-37E1-D7E2-B7F4FDE78BC3}"/>
                </a:ext>
              </a:extLst>
            </p:cNvPr>
            <p:cNvSpPr txBox="1"/>
            <p:nvPr/>
          </p:nvSpPr>
          <p:spPr>
            <a:xfrm>
              <a:off x="5198170" y="5299780"/>
              <a:ext cx="18971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128 Views</a:t>
              </a:r>
            </a:p>
          </p:txBody>
        </p:sp>
      </p:grpSp>
      <p:pic>
        <p:nvPicPr>
          <p:cNvPr id="37" name="lego-wiggle">
            <a:hlinkClick r:id="" action="ppaction://media"/>
            <a:extLst>
              <a:ext uri="{FF2B5EF4-FFF2-40B4-BE49-F238E27FC236}">
                <a16:creationId xmlns:a16="http://schemas.microsoft.com/office/drawing/2014/main" id="{EA290AFC-1635-DB74-56CE-3EAD5E20AD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360833" y="1781176"/>
            <a:ext cx="3776752" cy="3776752"/>
          </a:xfrm>
          <a:prstGeom prst="roundRect">
            <a:avLst>
              <a:gd name="adj" fmla="val 5280"/>
            </a:avLst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39826F1-87C2-56A1-2E2A-731BB37D8BBF}"/>
              </a:ext>
            </a:extLst>
          </p:cNvPr>
          <p:cNvSpPr txBox="1"/>
          <p:nvPr/>
        </p:nvSpPr>
        <p:spPr>
          <a:xfrm>
            <a:off x="7360833" y="1361044"/>
            <a:ext cx="377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fully out of distribution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41B81F2-E872-3FF2-715B-4A121F5495AC}"/>
              </a:ext>
            </a:extLst>
          </p:cNvPr>
          <p:cNvSpPr txBox="1"/>
          <p:nvPr/>
        </p:nvSpPr>
        <p:spPr>
          <a:xfrm>
            <a:off x="731837" y="1361044"/>
            <a:ext cx="5778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Mip-NeRF360 (zero-shot)</a:t>
            </a:r>
          </a:p>
        </p:txBody>
      </p:sp>
    </p:spTree>
    <p:extLst>
      <p:ext uri="{BB962C8B-B14F-4D97-AF65-F5344CB8AC3E}">
        <p14:creationId xmlns:p14="http://schemas.microsoft.com/office/powerpoint/2010/main" val="147003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FCB331-AA7A-3B76-AC00-3932F0B43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30090-2D3B-CF6E-DA06-2B39AFCDC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Ablations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69001-F806-7866-247A-8AF6F4571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E2676-9799-BC48-8968-C5A7ABC2D8DE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CCC05-357D-49FA-391D-89F93D4B1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1FE52-8270-2A13-6D89-35B2AF980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22</a:t>
            </a:fld>
            <a:endParaRPr lang="de-CH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575B4A-A9F3-F82F-E0EC-57F1964BD2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1839" y="1841410"/>
            <a:ext cx="10728324" cy="16767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1FAC9F-C225-D547-9336-6722A7F552E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54321" y="4371974"/>
            <a:ext cx="3683358" cy="14519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7B87FF-180D-2768-1922-570F17F2670B}"/>
              </a:ext>
            </a:extLst>
          </p:cNvPr>
          <p:cNvSpPr txBox="1"/>
          <p:nvPr/>
        </p:nvSpPr>
        <p:spPr>
          <a:xfrm>
            <a:off x="768653" y="1506862"/>
            <a:ext cx="10691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Backbone Ablation</a:t>
            </a:r>
            <a:r>
              <a:rPr lang="en-US" dirty="0"/>
              <a:t>: </a:t>
            </a:r>
            <a:r>
              <a:rPr lang="en-US" dirty="0" err="1"/>
              <a:t>ZipSplat</a:t>
            </a:r>
            <a:r>
              <a:rPr lang="en-US" dirty="0"/>
              <a:t> beats baselines at matched backbones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C103FB-4718-A083-7C62-6E18E7C40762}"/>
              </a:ext>
            </a:extLst>
          </p:cNvPr>
          <p:cNvSpPr txBox="1"/>
          <p:nvPr/>
        </p:nvSpPr>
        <p:spPr>
          <a:xfrm>
            <a:off x="4254321" y="4002642"/>
            <a:ext cx="3683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#GS Ablation (da3s – 2 views)</a:t>
            </a:r>
          </a:p>
        </p:txBody>
      </p:sp>
    </p:spTree>
    <p:extLst>
      <p:ext uri="{BB962C8B-B14F-4D97-AF65-F5344CB8AC3E}">
        <p14:creationId xmlns:p14="http://schemas.microsoft.com/office/powerpoint/2010/main" val="3701835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945500-3268-0EED-CEF4-C1B57E094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0718B-5D16-46B9-6327-A94D6917E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further improve the model?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A94DB-2733-CD2F-861E-63624D721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C3927-76D7-C043-B79C-2CA07D34538D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2479C-E909-26FE-9C96-B00377B96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D4D0A-746B-9B76-6C69-4B9DD891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23</a:t>
            </a:fld>
            <a:endParaRPr lang="de-CH" noProof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DE89B1-4AEF-739C-051A-EDC62BA1D006}"/>
              </a:ext>
            </a:extLst>
          </p:cNvPr>
          <p:cNvSpPr txBox="1"/>
          <p:nvPr/>
        </p:nvSpPr>
        <p:spPr>
          <a:xfrm>
            <a:off x="731837" y="1422835"/>
            <a:ext cx="536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How can we </a:t>
            </a:r>
            <a:r>
              <a:rPr lang="en-US" dirty="0">
                <a:solidFill>
                  <a:schemeClr val="accent1"/>
                </a:solidFill>
              </a:rPr>
              <a:t>refine the predicted gaussians</a:t>
            </a:r>
            <a:r>
              <a:rPr lang="en-US" dirty="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6AB249-5F45-6710-B39B-8C58DAE9AD6D}"/>
              </a:ext>
            </a:extLst>
          </p:cNvPr>
          <p:cNvSpPr txBox="1"/>
          <p:nvPr/>
        </p:nvSpPr>
        <p:spPr>
          <a:xfrm>
            <a:off x="6095998" y="1412875"/>
            <a:ext cx="536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How can learn good </a:t>
            </a:r>
            <a:r>
              <a:rPr lang="en-US" dirty="0">
                <a:solidFill>
                  <a:schemeClr val="accent1"/>
                </a:solidFill>
              </a:rPr>
              <a:t>features for clustering</a:t>
            </a:r>
            <a:r>
              <a:rPr lang="en-US" dirty="0"/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089B511-D5D3-995A-EDD6-6F873836C54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0171" y="2068282"/>
            <a:ext cx="4015408" cy="189321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B221F0D-3584-8CC7-FA77-28D93DBFD8A4}"/>
              </a:ext>
            </a:extLst>
          </p:cNvPr>
          <p:cNvSpPr txBox="1"/>
          <p:nvPr/>
        </p:nvSpPr>
        <p:spPr>
          <a:xfrm>
            <a:off x="6830171" y="1802127"/>
            <a:ext cx="40154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Input Views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B5DCE7F-E3E8-7AC3-A5E1-E105EB31453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0171" y="4295363"/>
            <a:ext cx="4015408" cy="189321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C8CF67-A990-458D-9886-BB6B62665E12}"/>
              </a:ext>
            </a:extLst>
          </p:cNvPr>
          <p:cNvSpPr txBox="1"/>
          <p:nvPr/>
        </p:nvSpPr>
        <p:spPr>
          <a:xfrm>
            <a:off x="6830171" y="4049655"/>
            <a:ext cx="40154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PCA on Tokens</a:t>
            </a:r>
          </a:p>
        </p:txBody>
      </p:sp>
      <p:pic>
        <p:nvPicPr>
          <p:cNvPr id="7" name="s2_r8x8F64_rt">
            <a:hlinkClick r:id="" action="ppaction://media"/>
            <a:extLst>
              <a:ext uri="{FF2B5EF4-FFF2-40B4-BE49-F238E27FC236}">
                <a16:creationId xmlns:a16="http://schemas.microsoft.com/office/drawing/2014/main" id="{F97E46EE-DD70-219B-24B0-D6EC0B46CC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76085" t="57908" r="2172" b="1218"/>
          <a:stretch>
            <a:fillRect/>
          </a:stretch>
        </p:blipFill>
        <p:spPr>
          <a:xfrm>
            <a:off x="1319223" y="2063737"/>
            <a:ext cx="4189389" cy="4141919"/>
          </a:xfrm>
          <a:prstGeom prst="roundRect">
            <a:avLst>
              <a:gd name="adj" fmla="val 5280"/>
            </a:avLst>
          </a:prstGeom>
        </p:spPr>
      </p:pic>
    </p:spTree>
    <p:extLst>
      <p:ext uri="{BB962C8B-B14F-4D97-AF65-F5344CB8AC3E}">
        <p14:creationId xmlns:p14="http://schemas.microsoft.com/office/powerpoint/2010/main" val="143450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823EE4-FA7B-3766-DBFB-45D0A56CB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B6B55-FECC-3313-09FC-9382AF663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Per Pixel methods seem to have a benefit in LPIPS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6EE250-D5BD-72B8-1E34-7D28067B5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7475-41FB-5E46-98EE-46A03FFB598B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3CD78-3B05-FD94-5DF4-CB20AC5F7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16116-1139-9CA0-9584-87D01D1B0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24</a:t>
            </a:fld>
            <a:endParaRPr lang="de-CH" noProof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6CAE3C-8886-E75A-B551-2C2E617452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37771" y="873125"/>
            <a:ext cx="9741855" cy="28500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6D8F84-17A1-A384-DF64-3E808BC67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6872" y="3959634"/>
            <a:ext cx="1893442" cy="1893442"/>
          </a:xfrm>
          <a:prstGeom prst="roundRect">
            <a:avLst>
              <a:gd name="adj" fmla="val 5280"/>
            </a:avLst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007D68-CECE-0F26-9F02-C3866B6680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9963" y="3959634"/>
            <a:ext cx="1893442" cy="1893442"/>
          </a:xfrm>
          <a:prstGeom prst="roundRect">
            <a:avLst>
              <a:gd name="adj" fmla="val 5280"/>
            </a:avLst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EE93360-6AA1-94AC-05BC-E142C9E8CD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230" y="3959634"/>
            <a:ext cx="1893442" cy="1893442"/>
          </a:xfrm>
          <a:prstGeom prst="roundRect">
            <a:avLst>
              <a:gd name="adj" fmla="val 5280"/>
            </a:avLst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D63D94B-4E67-E4A7-923C-4E5BBA3D93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9913" y="3959634"/>
            <a:ext cx="1893442" cy="1893442"/>
          </a:xfrm>
          <a:prstGeom prst="roundRect">
            <a:avLst>
              <a:gd name="adj" fmla="val 5280"/>
            </a:avLst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53F06D-1CB0-B33D-C5E0-B1D783BD02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052" y="3959634"/>
            <a:ext cx="1893442" cy="1893442"/>
          </a:xfrm>
          <a:prstGeom prst="roundRect">
            <a:avLst>
              <a:gd name="adj" fmla="val 5280"/>
            </a:avLst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F7E5E18-D9E8-8330-71B2-278EE9EBFDAD}"/>
              </a:ext>
            </a:extLst>
          </p:cNvPr>
          <p:cNvSpPr txBox="1"/>
          <p:nvPr/>
        </p:nvSpPr>
        <p:spPr>
          <a:xfrm>
            <a:off x="741686" y="5840376"/>
            <a:ext cx="1893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BC81D3-5C68-2D49-F4BB-D088C5FC8A7F}"/>
              </a:ext>
            </a:extLst>
          </p:cNvPr>
          <p:cNvSpPr txBox="1"/>
          <p:nvPr/>
        </p:nvSpPr>
        <p:spPr>
          <a:xfrm>
            <a:off x="2946262" y="5840376"/>
            <a:ext cx="1893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accent1"/>
                </a:solidFill>
              </a:rPr>
              <a:t>ZipSplat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800059-4867-FCB2-A262-47F43B04B916}"/>
              </a:ext>
            </a:extLst>
          </p:cNvPr>
          <p:cNvSpPr txBox="1"/>
          <p:nvPr/>
        </p:nvSpPr>
        <p:spPr>
          <a:xfrm>
            <a:off x="5150838" y="5840376"/>
            <a:ext cx="1893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YoNoSplat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3E2CF3-D280-7916-6D36-A1321AE4FDB5}"/>
              </a:ext>
            </a:extLst>
          </p:cNvPr>
          <p:cNvSpPr txBox="1"/>
          <p:nvPr/>
        </p:nvSpPr>
        <p:spPr>
          <a:xfrm>
            <a:off x="7355414" y="5840376"/>
            <a:ext cx="1893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A740C9-DF6F-2B6D-4A77-3B9F4F77AF44}"/>
              </a:ext>
            </a:extLst>
          </p:cNvPr>
          <p:cNvSpPr txBox="1"/>
          <p:nvPr/>
        </p:nvSpPr>
        <p:spPr>
          <a:xfrm>
            <a:off x="9559988" y="5840376"/>
            <a:ext cx="1893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C3G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0F93AB-B289-89C2-5AAC-34039CA62D93}"/>
              </a:ext>
            </a:extLst>
          </p:cNvPr>
          <p:cNvSpPr/>
          <p:nvPr/>
        </p:nvSpPr>
        <p:spPr>
          <a:xfrm>
            <a:off x="4295662" y="2898366"/>
            <a:ext cx="594423" cy="824795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1922CA-CD95-58C7-68A2-278D9495A578}"/>
              </a:ext>
            </a:extLst>
          </p:cNvPr>
          <p:cNvSpPr/>
          <p:nvPr/>
        </p:nvSpPr>
        <p:spPr>
          <a:xfrm>
            <a:off x="7249436" y="2898366"/>
            <a:ext cx="594423" cy="824795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BCEEEF-8DE6-1EBB-5038-C1EC7489DD7A}"/>
              </a:ext>
            </a:extLst>
          </p:cNvPr>
          <p:cNvSpPr/>
          <p:nvPr/>
        </p:nvSpPr>
        <p:spPr>
          <a:xfrm>
            <a:off x="10203210" y="2898366"/>
            <a:ext cx="594423" cy="824795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F898CB-8E51-6BC1-E4B3-7FDBA7C2FE41}"/>
              </a:ext>
            </a:extLst>
          </p:cNvPr>
          <p:cNvSpPr txBox="1"/>
          <p:nvPr/>
        </p:nvSpPr>
        <p:spPr>
          <a:xfrm rot="16200000">
            <a:off x="-393199" y="4715339"/>
            <a:ext cx="1880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24 views</a:t>
            </a:r>
          </a:p>
        </p:txBody>
      </p:sp>
    </p:spTree>
    <p:extLst>
      <p:ext uri="{BB962C8B-B14F-4D97-AF65-F5344CB8AC3E}">
        <p14:creationId xmlns:p14="http://schemas.microsoft.com/office/powerpoint/2010/main" val="10299153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E1C85B-C1E1-BF04-ACC5-93CF0FF5F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s2_r8x8F64_rt">
            <a:hlinkClick r:id="" action="ppaction://media"/>
            <a:extLst>
              <a:ext uri="{FF2B5EF4-FFF2-40B4-BE49-F238E27FC236}">
                <a16:creationId xmlns:a16="http://schemas.microsoft.com/office/drawing/2014/main" id="{7401323A-1F8C-A5B5-3A11-4963F360FA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76085" t="57908" r="2172" b="1218"/>
          <a:stretch>
            <a:fillRect/>
          </a:stretch>
        </p:blipFill>
        <p:spPr>
          <a:xfrm>
            <a:off x="6159054" y="3452585"/>
            <a:ext cx="2774371" cy="2742934"/>
          </a:xfrm>
          <a:prstGeom prst="roundRect">
            <a:avLst>
              <a:gd name="adj" fmla="val 5280"/>
            </a:avLst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70B8EE-9F2E-4A33-3837-4E4A28A87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Optimizing tokens at test time: </a:t>
            </a:r>
            <a:r>
              <a:rPr lang="en-US" dirty="0">
                <a:solidFill>
                  <a:schemeClr val="accent1"/>
                </a:solidFill>
                <a:latin typeface="+mn-lt"/>
              </a:rPr>
              <a:t>+5.7 PSNR </a:t>
            </a:r>
            <a:r>
              <a:rPr lang="en-US" dirty="0">
                <a:latin typeface="+mn-lt"/>
              </a:rPr>
              <a:t>on DL3DV in 1-3 sec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05257-F24B-84A7-1B28-CC21954D2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1961F-FF4B-B044-94A8-67514D470FCA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23BBE-5128-09BC-5774-27EEA61F6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D5D89-4E54-088A-7911-22DE6FAFC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25</a:t>
            </a:fld>
            <a:endParaRPr lang="de-CH" noProof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BCC7227-3675-0640-0340-953B2FF6AEDC}"/>
              </a:ext>
            </a:extLst>
          </p:cNvPr>
          <p:cNvSpPr/>
          <p:nvPr/>
        </p:nvSpPr>
        <p:spPr>
          <a:xfrm>
            <a:off x="2468769" y="888293"/>
            <a:ext cx="6589207" cy="2475668"/>
          </a:xfrm>
          <a:prstGeom prst="roundRect">
            <a:avLst>
              <a:gd name="adj" fmla="val 5514"/>
            </a:avLst>
          </a:prstGeom>
          <a:solidFill>
            <a:srgbClr val="F9F8F4"/>
          </a:solidFill>
          <a:ln w="19050">
            <a:solidFill>
              <a:srgbClr val="2E31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r"/>
            <a:r>
              <a:rPr lang="en-US" sz="20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ZipSplat</a:t>
            </a:r>
            <a:endParaRPr lang="en-US" sz="24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5C25CD-1835-63D2-141F-27F36B40D088}"/>
              </a:ext>
            </a:extLst>
          </p:cNvPr>
          <p:cNvGrpSpPr/>
          <p:nvPr/>
        </p:nvGrpSpPr>
        <p:grpSpPr>
          <a:xfrm>
            <a:off x="8246113" y="1627133"/>
            <a:ext cx="723756" cy="1158741"/>
            <a:chOff x="8540254" y="2258195"/>
            <a:chExt cx="822289" cy="1316493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DA6777FB-3E8B-19F4-ECA5-368CF98AD400}"/>
                </a:ext>
              </a:extLst>
            </p:cNvPr>
            <p:cNvSpPr/>
            <p:nvPr/>
          </p:nvSpPr>
          <p:spPr>
            <a:xfrm>
              <a:off x="8540254" y="2258195"/>
              <a:ext cx="822289" cy="1316493"/>
            </a:xfrm>
            <a:prstGeom prst="roundRect">
              <a:avLst>
                <a:gd name="adj" fmla="val 18352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MLP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5AF74B3-8D79-2353-6152-A3BB5F150829}"/>
                    </a:ext>
                  </a:extLst>
                </p:cNvPr>
                <p:cNvSpPr txBox="1"/>
                <p:nvPr/>
              </p:nvSpPr>
              <p:spPr>
                <a:xfrm>
                  <a:off x="8540254" y="2685609"/>
                  <a:ext cx="822289" cy="52451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1000" b="0" dirty="0">
                      <a:cs typeface="Times New Roman" panose="02020603050405020304" pitchFamily="18" charset="0"/>
                    </a:rPr>
                    <a:t>One Token</a:t>
                  </a:r>
                  <a:endParaRPr lang="en-US" sz="1000" b="0" i="1" dirty="0">
                    <a:cs typeface="Times New Roman" panose="020206030504050203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1000" i="1" dirty="0"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000" b="0" dirty="0">
                      <a:cs typeface="Times New Roman" panose="02020603050405020304" pitchFamily="18" charset="0"/>
                    </a:rPr>
                    <a:t>G Gaussians</a:t>
                  </a: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0254" y="2685609"/>
                  <a:ext cx="822289" cy="524516"/>
                </a:xfrm>
                <a:prstGeom prst="rect">
                  <a:avLst/>
                </a:prstGeom>
                <a:blipFill>
                  <a:blip r:embed="rId6"/>
                  <a:stretch>
                    <a:fillRect l="-10345" t="-8108" r="-15517" b="-1891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57F49DB-7FB6-AAE8-F972-9AC7BAB08DF3}"/>
              </a:ext>
            </a:extLst>
          </p:cNvPr>
          <p:cNvCxnSpPr>
            <a:cxnSpLocks/>
            <a:stCxn id="92" idx="3"/>
          </p:cNvCxnSpPr>
          <p:nvPr/>
        </p:nvCxnSpPr>
        <p:spPr>
          <a:xfrm flipV="1">
            <a:off x="8125389" y="2211828"/>
            <a:ext cx="118123" cy="2310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98885DF-9C7E-CC8E-348C-D15FBB494E4A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3529786" y="1537185"/>
            <a:ext cx="169681" cy="1011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D5F984F6-3ADB-590C-FA93-6BA77AEEDA88}"/>
              </a:ext>
            </a:extLst>
          </p:cNvPr>
          <p:cNvSpPr/>
          <p:nvPr/>
        </p:nvSpPr>
        <p:spPr>
          <a:xfrm>
            <a:off x="3699466" y="982332"/>
            <a:ext cx="1516108" cy="1111728"/>
          </a:xfrm>
          <a:prstGeom prst="roundRect">
            <a:avLst>
              <a:gd name="adj" fmla="val 11603"/>
            </a:avLst>
          </a:prstGeom>
          <a:noFill/>
          <a:ln w="19050">
            <a:solidFill>
              <a:srgbClr val="4F7CA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T Visual Tokens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2BCC9E-71DD-9AC8-AA22-E859648B5A40}"/>
              </a:ext>
            </a:extLst>
          </p:cNvPr>
          <p:cNvGrpSpPr/>
          <p:nvPr/>
        </p:nvGrpSpPr>
        <p:grpSpPr>
          <a:xfrm>
            <a:off x="3797120" y="1252512"/>
            <a:ext cx="352674" cy="753545"/>
            <a:chOff x="5180999" y="2948908"/>
            <a:chExt cx="400687" cy="856133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05336D7-A54D-23EE-0174-BE3C01B1B40E}"/>
                </a:ext>
              </a:extLst>
            </p:cNvPr>
            <p:cNvGrpSpPr/>
            <p:nvPr/>
          </p:nvGrpSpPr>
          <p:grpSpPr>
            <a:xfrm>
              <a:off x="5180999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91DE6F4A-1D57-1C21-205E-51D6874AEFA8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0E735635-265F-A4CB-65A2-E65CD855200B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0BE16097-6336-4BDD-56B6-0A216F833C8C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34309"/>
                </a:srgbClr>
              </a:solidFill>
              <a:ln w="9525">
                <a:solidFill>
                  <a:srgbClr val="50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0DACF364-8229-8B47-A219-64B879D04EF9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68D8AF3-FC38-A889-98D1-9355439E4E6D}"/>
                </a:ext>
              </a:extLst>
            </p:cNvPr>
            <p:cNvGrpSpPr/>
            <p:nvPr/>
          </p:nvGrpSpPr>
          <p:grpSpPr>
            <a:xfrm>
              <a:off x="5396500" y="29508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E8A9D2A-385C-AB8C-3B5F-839C04FEC2F8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02A69204-6B31-64A3-9E42-75AF7C2455BE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AE4A281A-7564-6788-7F26-59908FAC6F41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50A5B5F9-0E44-79E3-44B1-89ABBEA8A623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6A92899-3AC1-FC83-2EAA-8CFB24C50A4E}"/>
              </a:ext>
            </a:extLst>
          </p:cNvPr>
          <p:cNvGrpSpPr/>
          <p:nvPr/>
        </p:nvGrpSpPr>
        <p:grpSpPr>
          <a:xfrm>
            <a:off x="4288340" y="1251392"/>
            <a:ext cx="350504" cy="754665"/>
            <a:chOff x="5589870" y="2948908"/>
            <a:chExt cx="398222" cy="857405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FBC1A9D6-152B-D347-3972-F2F1B3DC58FE}"/>
                </a:ext>
              </a:extLst>
            </p:cNvPr>
            <p:cNvGrpSpPr/>
            <p:nvPr/>
          </p:nvGrpSpPr>
          <p:grpSpPr>
            <a:xfrm>
              <a:off x="5589870" y="2952080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62223B04-1F73-3EDC-252F-789A972DBD16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982BCC21-B8B5-8664-7E28-19C43FBFC85F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37369F9D-EBD0-ED8A-0694-AAE82AE1E34B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67000"/>
                </a:srgbClr>
              </a:solidFill>
              <a:ln w="9525">
                <a:solidFill>
                  <a:srgbClr val="50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55C0EECC-1704-1C06-C7FD-89563E89B73D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F8B7D20-10B2-7A0E-B219-956910E1E033}"/>
                </a:ext>
              </a:extLst>
            </p:cNvPr>
            <p:cNvGrpSpPr/>
            <p:nvPr/>
          </p:nvGrpSpPr>
          <p:grpSpPr>
            <a:xfrm>
              <a:off x="5802906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FB2BE007-46E4-713C-E5EC-9E8662FA072B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4DC23D8C-BFD9-5331-F76B-527C30878638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F17FBBCE-37E0-914A-90F7-5FD002CC1E6A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3CBB0BD5-54F8-1413-4E2D-6A7718D35A3D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202C3FA-DEC1-121D-6DC4-640E4A2CDA32}"/>
              </a:ext>
            </a:extLst>
          </p:cNvPr>
          <p:cNvGrpSpPr/>
          <p:nvPr/>
        </p:nvGrpSpPr>
        <p:grpSpPr>
          <a:xfrm>
            <a:off x="4777389" y="1254184"/>
            <a:ext cx="350244" cy="751873"/>
            <a:chOff x="6003209" y="2955313"/>
            <a:chExt cx="397927" cy="854233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5B19C478-2091-487D-3CF7-9CC0B2E1CB82}"/>
                </a:ext>
              </a:extLst>
            </p:cNvPr>
            <p:cNvGrpSpPr/>
            <p:nvPr/>
          </p:nvGrpSpPr>
          <p:grpSpPr>
            <a:xfrm>
              <a:off x="6215950" y="2955313"/>
              <a:ext cx="185186" cy="854233"/>
              <a:chOff x="4838366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62" name="Rounded Rectangle 61">
                <a:extLst>
                  <a:ext uri="{FF2B5EF4-FFF2-40B4-BE49-F238E27FC236}">
                    <a16:creationId xmlns:a16="http://schemas.microsoft.com/office/drawing/2014/main" id="{B55EFFB2-7309-0183-DC72-BEBBE450CCE9}"/>
                  </a:ext>
                </a:extLst>
              </p:cNvPr>
              <p:cNvSpPr/>
              <p:nvPr/>
            </p:nvSpPr>
            <p:spPr>
              <a:xfrm>
                <a:off x="4838368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7BCD1A48-E939-B435-2366-1B35769A26D2}"/>
                  </a:ext>
                </a:extLst>
              </p:cNvPr>
              <p:cNvSpPr/>
              <p:nvPr/>
            </p:nvSpPr>
            <p:spPr>
              <a:xfrm>
                <a:off x="4838366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D1535A49-FC2D-DD2C-45CA-37BCAA6D2121}"/>
                  </a:ext>
                </a:extLst>
              </p:cNvPr>
              <p:cNvSpPr/>
              <p:nvPr/>
            </p:nvSpPr>
            <p:spPr>
              <a:xfrm>
                <a:off x="4838366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92957306-2825-3461-C29D-826DE9BB782E}"/>
                  </a:ext>
                </a:extLst>
              </p:cNvPr>
              <p:cNvSpPr/>
              <p:nvPr/>
            </p:nvSpPr>
            <p:spPr>
              <a:xfrm>
                <a:off x="4838366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BBD9CE3-75EA-31B1-1850-B4722EBB1959}"/>
                </a:ext>
              </a:extLst>
            </p:cNvPr>
            <p:cNvGrpSpPr/>
            <p:nvPr/>
          </p:nvGrpSpPr>
          <p:grpSpPr>
            <a:xfrm>
              <a:off x="6003209" y="2955313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7F41A68F-41D1-8542-CE08-5F3F960B5938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758D2EEB-DF3F-45E0-68BD-84D25C063FBE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B3F1DCFB-6E0F-FF48-0397-F16E6823D9B0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/>
              </a:solidFill>
              <a:ln w="9525">
                <a:solidFill>
                  <a:srgbClr val="50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523C3C7C-5AB9-3569-73E9-FB8AD66A4F16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66" name="Picture 65">
            <a:extLst>
              <a:ext uri="{FF2B5EF4-FFF2-40B4-BE49-F238E27FC236}">
                <a16:creationId xmlns:a16="http://schemas.microsoft.com/office/drawing/2014/main" id="{15C240F3-7697-2A02-93C1-C5DA617AF92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563" y="1712816"/>
            <a:ext cx="671292" cy="67129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3F25C895-1C18-6CA3-E556-AEA717B4978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503" y="1781790"/>
            <a:ext cx="670980" cy="67098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3204721-78D0-82EC-3721-06B42571433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8132" y="1850453"/>
            <a:ext cx="670979" cy="670979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2B8312B3-5C13-1DFF-2831-5C618742BDD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760" y="1919114"/>
            <a:ext cx="671292" cy="67129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524A06BE-D4F1-2F86-AF43-E39E38C956C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1700" y="1988088"/>
            <a:ext cx="670980" cy="67098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F03D0DDB-B78D-F8BA-D9B9-33CEADF7C15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3331" y="2056750"/>
            <a:ext cx="670979" cy="670979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5521976-AE70-B8DE-20BE-92CA610A597B}"/>
              </a:ext>
            </a:extLst>
          </p:cNvPr>
          <p:cNvSpPr txBox="1"/>
          <p:nvPr/>
        </p:nvSpPr>
        <p:spPr>
          <a:xfrm>
            <a:off x="731838" y="1460389"/>
            <a:ext cx="1510916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Multi-View Input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2297A812-DD79-6E72-2234-62731C85942A}"/>
              </a:ext>
            </a:extLst>
          </p:cNvPr>
          <p:cNvCxnSpPr>
            <a:cxnSpLocks/>
            <a:endCxn id="160" idx="1"/>
          </p:cNvCxnSpPr>
          <p:nvPr/>
        </p:nvCxnSpPr>
        <p:spPr>
          <a:xfrm>
            <a:off x="2186606" y="2126104"/>
            <a:ext cx="394257" cy="0"/>
          </a:xfrm>
          <a:prstGeom prst="straightConnector1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3C88D03-C265-084C-A9FE-2891DA9908D2}"/>
              </a:ext>
            </a:extLst>
          </p:cNvPr>
          <p:cNvGrpSpPr/>
          <p:nvPr/>
        </p:nvGrpSpPr>
        <p:grpSpPr>
          <a:xfrm>
            <a:off x="5359152" y="2286163"/>
            <a:ext cx="331564" cy="992689"/>
            <a:chOff x="4564980" y="3000896"/>
            <a:chExt cx="376703" cy="1127834"/>
          </a:xfrm>
        </p:grpSpPr>
        <p:sp>
          <p:nvSpPr>
            <p:cNvPr id="75" name="Rounded Rectangle 74">
              <a:extLst>
                <a:ext uri="{FF2B5EF4-FFF2-40B4-BE49-F238E27FC236}">
                  <a16:creationId xmlns:a16="http://schemas.microsoft.com/office/drawing/2014/main" id="{73C88177-ACDC-00ED-DD53-DC9EAB25AFF7}"/>
                </a:ext>
              </a:extLst>
            </p:cNvPr>
            <p:cNvSpPr/>
            <p:nvPr/>
          </p:nvSpPr>
          <p:spPr>
            <a:xfrm>
              <a:off x="4564980" y="3000896"/>
              <a:ext cx="376703" cy="1127834"/>
            </a:xfrm>
            <a:prstGeom prst="roundRect">
              <a:avLst>
                <a:gd name="adj" fmla="val 13925"/>
              </a:avLst>
            </a:prstGeom>
            <a:noFill/>
            <a:ln w="19050">
              <a:solidFill>
                <a:srgbClr val="4F7CAC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t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Q</a:t>
              </a: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88D73AF4-F2F7-9006-4E36-C3A8C1571267}"/>
                </a:ext>
              </a:extLst>
            </p:cNvPr>
            <p:cNvGrpSpPr/>
            <p:nvPr/>
          </p:nvGrpSpPr>
          <p:grpSpPr>
            <a:xfrm>
              <a:off x="4660739" y="3229534"/>
              <a:ext cx="185184" cy="854233"/>
              <a:chOff x="7919156" y="3325402"/>
              <a:chExt cx="185184" cy="854233"/>
            </a:xfrm>
          </p:grpSpPr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61824C21-38D9-102B-DAE8-C221211E7A76}"/>
                  </a:ext>
                </a:extLst>
              </p:cNvPr>
              <p:cNvSpPr/>
              <p:nvPr/>
            </p:nvSpPr>
            <p:spPr>
              <a:xfrm>
                <a:off x="7919156" y="3325402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269F7D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5B278AB0-8486-3B3F-E2B8-771359C7E05D}"/>
                  </a:ext>
                </a:extLst>
              </p:cNvPr>
              <p:cNvSpPr/>
              <p:nvPr/>
            </p:nvSpPr>
            <p:spPr>
              <a:xfrm>
                <a:off x="7919156" y="3548418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AD05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7B45CB0A-C061-C898-B0FE-9E1364189A94}"/>
                  </a:ext>
                </a:extLst>
              </p:cNvPr>
              <p:cNvSpPr/>
              <p:nvPr/>
            </p:nvSpPr>
            <p:spPr>
              <a:xfrm>
                <a:off x="7919156" y="3771435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DA5F02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Rounded Rectangle 79">
                <a:extLst>
                  <a:ext uri="{FF2B5EF4-FFF2-40B4-BE49-F238E27FC236}">
                    <a16:creationId xmlns:a16="http://schemas.microsoft.com/office/drawing/2014/main" id="{5EE055CA-24D5-E1B3-BF5E-D14AC9F810CC}"/>
                  </a:ext>
                </a:extLst>
              </p:cNvPr>
              <p:cNvSpPr/>
              <p:nvPr/>
            </p:nvSpPr>
            <p:spPr>
              <a:xfrm>
                <a:off x="7919156" y="399445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2989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A3A240E1-B369-BFDC-126C-B85E24068C8A}"/>
              </a:ext>
            </a:extLst>
          </p:cNvPr>
          <p:cNvSpPr txBox="1"/>
          <p:nvPr/>
        </p:nvSpPr>
        <p:spPr>
          <a:xfrm>
            <a:off x="5215574" y="1315458"/>
            <a:ext cx="662773" cy="2438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Times New Roman" panose="02020603050405020304" pitchFamily="18" charset="0"/>
              </a:rPr>
              <a:t>K,V</a:t>
            </a: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9838A3FF-BF7D-9353-E159-3C8A3EAE40BB}"/>
              </a:ext>
            </a:extLst>
          </p:cNvPr>
          <p:cNvSpPr/>
          <p:nvPr/>
        </p:nvSpPr>
        <p:spPr>
          <a:xfrm>
            <a:off x="5878348" y="985021"/>
            <a:ext cx="1816061" cy="2293831"/>
          </a:xfrm>
          <a:prstGeom prst="roundRect">
            <a:avLst>
              <a:gd name="adj" fmla="val 7192"/>
            </a:avLst>
          </a:prstGeom>
          <a:solidFill>
            <a:srgbClr val="E8F1E9"/>
          </a:solidFill>
          <a:ln w="19050">
            <a:solidFill>
              <a:srgbClr val="3A7A45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Token Aggregation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0DB39F8-F830-8DDA-A6F9-A58F2AA5728F}"/>
              </a:ext>
            </a:extLst>
          </p:cNvPr>
          <p:cNvGrpSpPr/>
          <p:nvPr/>
        </p:nvGrpSpPr>
        <p:grpSpPr>
          <a:xfrm>
            <a:off x="5977871" y="1254518"/>
            <a:ext cx="1617015" cy="1914619"/>
            <a:chOff x="5859583" y="1828803"/>
            <a:chExt cx="1837157" cy="2175276"/>
          </a:xfrm>
        </p:grpSpPr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E831AD56-7062-78BC-3082-6FF18E877E9E}"/>
                </a:ext>
              </a:extLst>
            </p:cNvPr>
            <p:cNvCxnSpPr>
              <a:cxnSpLocks/>
              <a:stCxn id="86" idx="3"/>
              <a:endCxn id="85" idx="1"/>
            </p:cNvCxnSpPr>
            <p:nvPr/>
          </p:nvCxnSpPr>
          <p:spPr>
            <a:xfrm>
              <a:off x="6679280" y="2916441"/>
              <a:ext cx="197763" cy="0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ounded Rectangle 84">
              <a:extLst>
                <a:ext uri="{FF2B5EF4-FFF2-40B4-BE49-F238E27FC236}">
                  <a16:creationId xmlns:a16="http://schemas.microsoft.com/office/drawing/2014/main" id="{9E8758AF-9B3B-90C3-A803-EFD1FBB6187D}"/>
                </a:ext>
              </a:extLst>
            </p:cNvPr>
            <p:cNvSpPr/>
            <p:nvPr/>
          </p:nvSpPr>
          <p:spPr>
            <a:xfrm>
              <a:off x="687704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Self - Attention</a:t>
              </a:r>
            </a:p>
          </p:txBody>
        </p:sp>
        <p:sp>
          <p:nvSpPr>
            <p:cNvPr id="86" name="Rounded Rectangle 85">
              <a:extLst>
                <a:ext uri="{FF2B5EF4-FFF2-40B4-BE49-F238E27FC236}">
                  <a16:creationId xmlns:a16="http://schemas.microsoft.com/office/drawing/2014/main" id="{5036C633-2436-1EDC-F087-A3F5BD77B4AD}"/>
                </a:ext>
              </a:extLst>
            </p:cNvPr>
            <p:cNvSpPr/>
            <p:nvPr/>
          </p:nvSpPr>
          <p:spPr>
            <a:xfrm>
              <a:off x="585958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Cross - Attention</a:t>
              </a: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B0EDB6EC-27FD-24F0-5D62-0EF8A760CDEA}"/>
              </a:ext>
            </a:extLst>
          </p:cNvPr>
          <p:cNvSpPr txBox="1"/>
          <p:nvPr/>
        </p:nvSpPr>
        <p:spPr>
          <a:xfrm>
            <a:off x="7544565" y="1000072"/>
            <a:ext cx="136256" cy="12311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800" b="1" dirty="0">
                <a:cs typeface="Times New Roman" panose="02020603050405020304" pitchFamily="18" charset="0"/>
              </a:rPr>
              <a:t>x L</a:t>
            </a: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F07241A-B42D-F067-A6B5-9EEC09E78397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5215574" y="1534044"/>
            <a:ext cx="762296" cy="4153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7AAF770C-E840-FACB-684F-AF6F5049D847}"/>
              </a:ext>
            </a:extLst>
          </p:cNvPr>
          <p:cNvCxnSpPr>
            <a:cxnSpLocks/>
            <a:stCxn id="85" idx="3"/>
          </p:cNvCxnSpPr>
          <p:nvPr/>
        </p:nvCxnSpPr>
        <p:spPr>
          <a:xfrm>
            <a:off x="7594886" y="2211828"/>
            <a:ext cx="199262" cy="0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51508E4E-BAE7-E11F-14ED-CB11392C059E}"/>
              </a:ext>
            </a:extLst>
          </p:cNvPr>
          <p:cNvCxnSpPr>
            <a:cxnSpLocks/>
            <a:stCxn id="75" idx="3"/>
          </p:cNvCxnSpPr>
          <p:nvPr/>
        </p:nvCxnSpPr>
        <p:spPr>
          <a:xfrm flipV="1">
            <a:off x="5690715" y="2780909"/>
            <a:ext cx="287155" cy="1598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1" name="Group 90">
            <a:extLst>
              <a:ext uri="{FF2B5EF4-FFF2-40B4-BE49-F238E27FC236}">
                <a16:creationId xmlns:a16="http://schemas.microsoft.com/office/drawing/2014/main" id="{3DDE9C09-D9E2-2D33-5045-59C221DD0E14}"/>
              </a:ext>
            </a:extLst>
          </p:cNvPr>
          <p:cNvGrpSpPr/>
          <p:nvPr/>
        </p:nvGrpSpPr>
        <p:grpSpPr>
          <a:xfrm>
            <a:off x="7793825" y="1634766"/>
            <a:ext cx="331564" cy="1158742"/>
            <a:chOff x="7735851" y="1803345"/>
            <a:chExt cx="376703" cy="1316494"/>
          </a:xfrm>
        </p:grpSpPr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C6F0D4B2-91E7-6930-4854-9AB399029945}"/>
                </a:ext>
              </a:extLst>
            </p:cNvPr>
            <p:cNvSpPr/>
            <p:nvPr/>
          </p:nvSpPr>
          <p:spPr>
            <a:xfrm>
              <a:off x="7735851" y="1803345"/>
              <a:ext cx="376703" cy="1316494"/>
            </a:xfrm>
            <a:prstGeom prst="roundRect">
              <a:avLst>
                <a:gd name="adj" fmla="val 13664"/>
              </a:avLst>
            </a:prstGeom>
            <a:noFill/>
            <a:ln w="19050">
              <a:solidFill>
                <a:srgbClr val="3A7A45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0A93B1E7-A716-2165-9A64-85C58E21D8E8}"/>
                </a:ext>
              </a:extLst>
            </p:cNvPr>
            <p:cNvGrpSpPr/>
            <p:nvPr/>
          </p:nvGrpSpPr>
          <p:grpSpPr>
            <a:xfrm>
              <a:off x="7831609" y="1803345"/>
              <a:ext cx="185184" cy="1218070"/>
              <a:chOff x="7831609" y="1803345"/>
              <a:chExt cx="185184" cy="1218070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F6D8E760-1339-EB07-3B50-E0D7BBC4AF7A}"/>
                  </a:ext>
                </a:extLst>
              </p:cNvPr>
              <p:cNvGrpSpPr/>
              <p:nvPr/>
            </p:nvGrpSpPr>
            <p:grpSpPr>
              <a:xfrm>
                <a:off x="7831609" y="2167182"/>
                <a:ext cx="185184" cy="854233"/>
                <a:chOff x="7831609" y="2167182"/>
                <a:chExt cx="185184" cy="854233"/>
              </a:xfrm>
            </p:grpSpPr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8976DB86-8579-775C-A684-B0BD0D2B2F60}"/>
                    </a:ext>
                  </a:extLst>
                </p:cNvPr>
                <p:cNvGrpSpPr/>
                <p:nvPr/>
              </p:nvGrpSpPr>
              <p:grpSpPr>
                <a:xfrm>
                  <a:off x="7831609" y="2167182"/>
                  <a:ext cx="185184" cy="854232"/>
                  <a:chOff x="7690379" y="4639016"/>
                  <a:chExt cx="274320" cy="1265406"/>
                </a:xfrm>
                <a:solidFill>
                  <a:schemeClr val="bg1"/>
                </a:solidFill>
              </p:grpSpPr>
              <p:sp>
                <p:nvSpPr>
                  <p:cNvPr id="101" name="Rounded Rectangle 100">
                    <a:extLst>
                      <a:ext uri="{FF2B5EF4-FFF2-40B4-BE49-F238E27FC236}">
                        <a16:creationId xmlns:a16="http://schemas.microsoft.com/office/drawing/2014/main" id="{EB66E846-AB3D-C1DD-D91E-461310C6EF6A}"/>
                      </a:ext>
                    </a:extLst>
                  </p:cNvPr>
                  <p:cNvSpPr/>
                  <p:nvPr/>
                </p:nvSpPr>
                <p:spPr>
                  <a:xfrm>
                    <a:off x="7690379" y="4639016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2" name="Rounded Rectangle 101">
                    <a:extLst>
                      <a:ext uri="{FF2B5EF4-FFF2-40B4-BE49-F238E27FC236}">
                        <a16:creationId xmlns:a16="http://schemas.microsoft.com/office/drawing/2014/main" id="{C0805C26-0CA3-FE37-CA25-CB27B170CF02}"/>
                      </a:ext>
                    </a:extLst>
                  </p:cNvPr>
                  <p:cNvSpPr/>
                  <p:nvPr/>
                </p:nvSpPr>
                <p:spPr>
                  <a:xfrm>
                    <a:off x="7690379" y="4969378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3" name="Rounded Rectangle 102">
                    <a:extLst>
                      <a:ext uri="{FF2B5EF4-FFF2-40B4-BE49-F238E27FC236}">
                        <a16:creationId xmlns:a16="http://schemas.microsoft.com/office/drawing/2014/main" id="{DF64B627-A62E-800F-F009-D4430038B74C}"/>
                      </a:ext>
                    </a:extLst>
                  </p:cNvPr>
                  <p:cNvSpPr/>
                  <p:nvPr/>
                </p:nvSpPr>
                <p:spPr>
                  <a:xfrm>
                    <a:off x="7690379" y="5299740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4" name="Rounded Rectangle 103">
                    <a:extLst>
                      <a:ext uri="{FF2B5EF4-FFF2-40B4-BE49-F238E27FC236}">
                        <a16:creationId xmlns:a16="http://schemas.microsoft.com/office/drawing/2014/main" id="{E2678D9E-1204-1260-117D-32A25B656F69}"/>
                      </a:ext>
                    </a:extLst>
                  </p:cNvPr>
                  <p:cNvSpPr/>
                  <p:nvPr/>
                </p:nvSpPr>
                <p:spPr>
                  <a:xfrm>
                    <a:off x="7690379" y="5630102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97" name="Rounded Rectangle 96">
                  <a:extLst>
                    <a:ext uri="{FF2B5EF4-FFF2-40B4-BE49-F238E27FC236}">
                      <a16:creationId xmlns:a16="http://schemas.microsoft.com/office/drawing/2014/main" id="{AD88749E-FAA8-A6AA-E1EE-EDA1783F58D7}"/>
                    </a:ext>
                  </a:extLst>
                </p:cNvPr>
                <p:cNvSpPr/>
                <p:nvPr/>
              </p:nvSpPr>
              <p:spPr>
                <a:xfrm>
                  <a:off x="7831609" y="2167183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269F7D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8" name="Rounded Rectangle 97">
                  <a:extLst>
                    <a:ext uri="{FF2B5EF4-FFF2-40B4-BE49-F238E27FC236}">
                      <a16:creationId xmlns:a16="http://schemas.microsoft.com/office/drawing/2014/main" id="{90839659-D5CB-815C-B031-DAEE6C57BA19}"/>
                    </a:ext>
                  </a:extLst>
                </p:cNvPr>
                <p:cNvSpPr/>
                <p:nvPr/>
              </p:nvSpPr>
              <p:spPr>
                <a:xfrm>
                  <a:off x="7831609" y="2390199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AD05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9" name="Rounded Rectangle 98">
                  <a:extLst>
                    <a:ext uri="{FF2B5EF4-FFF2-40B4-BE49-F238E27FC236}">
                      <a16:creationId xmlns:a16="http://schemas.microsoft.com/office/drawing/2014/main" id="{602BBBBC-6886-A04F-085A-BEE5AF6ECDC9}"/>
                    </a:ext>
                  </a:extLst>
                </p:cNvPr>
                <p:cNvSpPr/>
                <p:nvPr/>
              </p:nvSpPr>
              <p:spPr>
                <a:xfrm>
                  <a:off x="7831609" y="2613215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DA5F02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0" name="Rounded Rectangle 99">
                  <a:extLst>
                    <a:ext uri="{FF2B5EF4-FFF2-40B4-BE49-F238E27FC236}">
                      <a16:creationId xmlns:a16="http://schemas.microsoft.com/office/drawing/2014/main" id="{008D7678-EF92-5558-D459-5E10BD9D72B3}"/>
                    </a:ext>
                  </a:extLst>
                </p:cNvPr>
                <p:cNvSpPr/>
                <p:nvPr/>
              </p:nvSpPr>
              <p:spPr>
                <a:xfrm>
                  <a:off x="7831609" y="283623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2989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3E8E6B94-1D00-F57A-72D9-7BCB968F858A}"/>
                  </a:ext>
                </a:extLst>
              </p:cNvPr>
              <p:cNvSpPr txBox="1"/>
              <p:nvPr/>
            </p:nvSpPr>
            <p:spPr>
              <a:xfrm>
                <a:off x="7862486" y="1803345"/>
                <a:ext cx="12343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/>
                <a:r>
                  <a:rPr lang="en-US" sz="2000" dirty="0"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</p:grp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07AF5D22-0F79-2C10-37BB-F02ECF153147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8969869" y="2226820"/>
            <a:ext cx="362920" cy="7344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2DD9356D-476A-DA41-35E9-12BAEBA81E32}"/>
              </a:ext>
            </a:extLst>
          </p:cNvPr>
          <p:cNvSpPr txBox="1"/>
          <p:nvPr/>
        </p:nvSpPr>
        <p:spPr>
          <a:xfrm>
            <a:off x="9332790" y="766592"/>
            <a:ext cx="1969895" cy="4605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Gaussian </a:t>
            </a:r>
          </a:p>
          <a:p>
            <a:pPr algn="ctr"/>
            <a:r>
              <a:rPr lang="en-US" sz="1400" dirty="0">
                <a:cs typeface="Times New Roman" panose="02020603050405020304" pitchFamily="18" charset="0"/>
              </a:rPr>
              <a:t>Reconstruction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30D4AA5-629E-279C-5629-9DD56A4204CC}"/>
              </a:ext>
            </a:extLst>
          </p:cNvPr>
          <p:cNvGrpSpPr/>
          <p:nvPr/>
        </p:nvGrpSpPr>
        <p:grpSpPr>
          <a:xfrm>
            <a:off x="3652683" y="2090919"/>
            <a:ext cx="1712772" cy="1186335"/>
            <a:chOff x="3343413" y="3597328"/>
            <a:chExt cx="1945950" cy="1347843"/>
          </a:xfrm>
        </p:grpSpPr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7C129CA9-E04F-177A-827C-B45836A00891}"/>
                </a:ext>
              </a:extLst>
            </p:cNvPr>
            <p:cNvCxnSpPr>
              <a:cxnSpLocks/>
              <a:endCxn id="109" idx="0"/>
            </p:cNvCxnSpPr>
            <p:nvPr/>
          </p:nvCxnSpPr>
          <p:spPr>
            <a:xfrm flipH="1">
              <a:off x="4239470" y="3597328"/>
              <a:ext cx="4788" cy="220009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ounded Rectangle 108">
              <a:extLst>
                <a:ext uri="{FF2B5EF4-FFF2-40B4-BE49-F238E27FC236}">
                  <a16:creationId xmlns:a16="http://schemas.microsoft.com/office/drawing/2014/main" id="{3B9F8C3C-D494-39B8-6C3C-504F2B8415D5}"/>
                </a:ext>
              </a:extLst>
            </p:cNvPr>
            <p:cNvSpPr/>
            <p:nvPr/>
          </p:nvSpPr>
          <p:spPr>
            <a:xfrm>
              <a:off x="3378213" y="3817337"/>
              <a:ext cx="1722514" cy="1127834"/>
            </a:xfrm>
            <a:prstGeom prst="roundRect">
              <a:avLst>
                <a:gd name="adj" fmla="val 12643"/>
              </a:avLst>
            </a:prstGeom>
            <a:solidFill>
              <a:srgbClr val="E8F1E9"/>
            </a:solidFill>
            <a:ln w="19050">
              <a:solidFill>
                <a:srgbClr val="3A7A45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D73767B4-E59A-F75F-0588-8DA92B8CE465}"/>
                    </a:ext>
                  </a:extLst>
                </p:cNvPr>
                <p:cNvSpPr txBox="1"/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oMath>
                    </m:oMathPara>
                  </a14:m>
                  <a:endParaRPr lang="en-US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C80A8C41-E1C0-D890-5C09-F9BE8E3A0E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blipFill>
                  <a:blip r:embed="rId14"/>
                  <a:stretch>
                    <a:fillRect r="-1695" b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D2F1A8EB-5908-EFCC-653E-BBC43D1B8745}"/>
                </a:ext>
              </a:extLst>
            </p:cNvPr>
            <p:cNvGrpSpPr/>
            <p:nvPr/>
          </p:nvGrpSpPr>
          <p:grpSpPr>
            <a:xfrm>
              <a:off x="4232222" y="4226748"/>
              <a:ext cx="845586" cy="512209"/>
              <a:chOff x="3843664" y="4563341"/>
              <a:chExt cx="946725" cy="573472"/>
            </a:xfrm>
          </p:grpSpPr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8BB551C6-55CF-724F-AE2C-69C7C3CE0F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43666" y="4563341"/>
                <a:ext cx="0" cy="573472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Arrow Connector 114">
                <a:extLst>
                  <a:ext uri="{FF2B5EF4-FFF2-40B4-BE49-F238E27FC236}">
                    <a16:creationId xmlns:a16="http://schemas.microsoft.com/office/drawing/2014/main" id="{ABF7DE1D-3470-17A3-52B7-C540602C43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43664" y="5136810"/>
                <a:ext cx="946725" cy="0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90A1FE85-8ABD-EDE1-64B7-754393FA24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22607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8B5C3327-560F-AD3E-C92E-02A497522C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58958" y="464991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02D64AEB-9BCB-80EF-BE11-7E5D198E33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86863" y="480435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BED5BF32-8E35-EE6D-D1DD-FF37524344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04679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72712DB5-73FE-867C-981E-6C4AAD1EB9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86025" y="468183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560AC2E8-2FC3-99B8-B259-5ADB0E9BFF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40305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80FF1BB3-1F1F-C01A-3550-AC4AF203C5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8210" y="466773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577D741D-6240-BA62-8A74-C51FF14FC3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99800" y="479630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8DE493EE-8F0B-F586-0585-450E9DF563CB}"/>
                  </a:ext>
                </a:extLst>
              </p:cNvPr>
              <p:cNvGrpSpPr/>
              <p:nvPr/>
            </p:nvGrpSpPr>
            <p:grpSpPr>
              <a:xfrm>
                <a:off x="3957018" y="4895789"/>
                <a:ext cx="222914" cy="200155"/>
                <a:chOff x="5802013" y="5693659"/>
                <a:chExt cx="222913" cy="200155"/>
              </a:xfrm>
              <a:solidFill>
                <a:srgbClr val="9566BC"/>
              </a:solidFill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E4D785BA-561B-C0B7-3C14-13FCCAE0D4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ED0BF5E9-7F8F-9541-B63C-2577CD6FF21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E844E33C-CB0B-7BBD-A277-385F109337E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9EC1961C-A2A0-7FC2-B942-586E380BC3D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371C9D39-3825-18FC-A5FF-087E2A5A53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919DB660-94AD-F3BD-F788-78756426F1F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59159AF1-7432-26D4-F389-3204B27DFA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0" name="Oval 149">
                  <a:extLst>
                    <a:ext uri="{FF2B5EF4-FFF2-40B4-BE49-F238E27FC236}">
                      <a16:creationId xmlns:a16="http://schemas.microsoft.com/office/drawing/2014/main" id="{A6C98C2B-B540-DB1B-DE44-EEC68EFBC9E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1E81C6F9-C653-D059-874B-752798F246CF}"/>
                  </a:ext>
                </a:extLst>
              </p:cNvPr>
              <p:cNvGrpSpPr/>
              <p:nvPr/>
            </p:nvGrpSpPr>
            <p:grpSpPr>
              <a:xfrm>
                <a:off x="4424462" y="4605417"/>
                <a:ext cx="222914" cy="200155"/>
                <a:chOff x="5802013" y="5693659"/>
                <a:chExt cx="222913" cy="200155"/>
              </a:xfrm>
              <a:solidFill>
                <a:srgbClr val="D52728"/>
              </a:solidFill>
            </p:grpSpPr>
            <p:sp>
              <p:nvSpPr>
                <p:cNvPr id="135" name="Oval 134">
                  <a:extLst>
                    <a:ext uri="{FF2B5EF4-FFF2-40B4-BE49-F238E27FC236}">
                      <a16:creationId xmlns:a16="http://schemas.microsoft.com/office/drawing/2014/main" id="{F270E395-A926-07E5-096F-8A76E93C1E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6" name="Oval 135">
                  <a:extLst>
                    <a:ext uri="{FF2B5EF4-FFF2-40B4-BE49-F238E27FC236}">
                      <a16:creationId xmlns:a16="http://schemas.microsoft.com/office/drawing/2014/main" id="{9DD5732D-6A85-741E-CA63-C076A13DA1B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7" name="Oval 136">
                  <a:extLst>
                    <a:ext uri="{FF2B5EF4-FFF2-40B4-BE49-F238E27FC236}">
                      <a16:creationId xmlns:a16="http://schemas.microsoft.com/office/drawing/2014/main" id="{76ADE014-FF3E-DB36-764C-6C6EBDEB4EE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7A752AC5-4C88-1641-1EA0-0BD28F9B986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9" name="Oval 138">
                  <a:extLst>
                    <a:ext uri="{FF2B5EF4-FFF2-40B4-BE49-F238E27FC236}">
                      <a16:creationId xmlns:a16="http://schemas.microsoft.com/office/drawing/2014/main" id="{B3925AA6-42B2-F398-AFBB-B3FBCA2091C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0" name="Oval 139">
                  <a:extLst>
                    <a:ext uri="{FF2B5EF4-FFF2-40B4-BE49-F238E27FC236}">
                      <a16:creationId xmlns:a16="http://schemas.microsoft.com/office/drawing/2014/main" id="{C92C2B51-89B6-2714-D101-B9DFF322AD5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1" name="Oval 140">
                  <a:extLst>
                    <a:ext uri="{FF2B5EF4-FFF2-40B4-BE49-F238E27FC236}">
                      <a16:creationId xmlns:a16="http://schemas.microsoft.com/office/drawing/2014/main" id="{8E41620C-3BBB-B5D0-4ACB-D797CECF150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2" name="Oval 141">
                  <a:extLst>
                    <a:ext uri="{FF2B5EF4-FFF2-40B4-BE49-F238E27FC236}">
                      <a16:creationId xmlns:a16="http://schemas.microsoft.com/office/drawing/2014/main" id="{8522D2D8-B6B1-4544-4E0C-76DA03B02BE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C622D98F-650C-DBAE-2C84-C2364995464B}"/>
                  </a:ext>
                </a:extLst>
              </p:cNvPr>
              <p:cNvGrpSpPr/>
              <p:nvPr/>
            </p:nvGrpSpPr>
            <p:grpSpPr>
              <a:xfrm>
                <a:off x="4247471" y="4820971"/>
                <a:ext cx="222914" cy="200155"/>
                <a:chOff x="5802013" y="5693659"/>
                <a:chExt cx="222913" cy="200155"/>
              </a:xfrm>
              <a:solidFill>
                <a:srgbClr val="2EA12F"/>
              </a:solidFill>
            </p:grpSpPr>
            <p:sp>
              <p:nvSpPr>
                <p:cNvPr id="127" name="Oval 126">
                  <a:extLst>
                    <a:ext uri="{FF2B5EF4-FFF2-40B4-BE49-F238E27FC236}">
                      <a16:creationId xmlns:a16="http://schemas.microsoft.com/office/drawing/2014/main" id="{FC042533-5DC4-32E9-6633-A0927F4D5A2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8" name="Oval 127">
                  <a:extLst>
                    <a:ext uri="{FF2B5EF4-FFF2-40B4-BE49-F238E27FC236}">
                      <a16:creationId xmlns:a16="http://schemas.microsoft.com/office/drawing/2014/main" id="{DA1A982F-3CE6-0D51-AE58-1B8834E8874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9" name="Oval 128">
                  <a:extLst>
                    <a:ext uri="{FF2B5EF4-FFF2-40B4-BE49-F238E27FC236}">
                      <a16:creationId xmlns:a16="http://schemas.microsoft.com/office/drawing/2014/main" id="{FAA28A20-B6BB-F5BB-F06E-43C0ADF97D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0" name="Oval 129">
                  <a:extLst>
                    <a:ext uri="{FF2B5EF4-FFF2-40B4-BE49-F238E27FC236}">
                      <a16:creationId xmlns:a16="http://schemas.microsoft.com/office/drawing/2014/main" id="{8ED43C5F-2D41-98BB-947B-7AA8153FD2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1" name="Oval 130">
                  <a:extLst>
                    <a:ext uri="{FF2B5EF4-FFF2-40B4-BE49-F238E27FC236}">
                      <a16:creationId xmlns:a16="http://schemas.microsoft.com/office/drawing/2014/main" id="{CC1EEDF3-B618-C7F3-90EA-15813C6E07C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2" name="Oval 131">
                  <a:extLst>
                    <a:ext uri="{FF2B5EF4-FFF2-40B4-BE49-F238E27FC236}">
                      <a16:creationId xmlns:a16="http://schemas.microsoft.com/office/drawing/2014/main" id="{AA3BEDD2-9644-8AFF-3216-FEBE7675797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3" name="Oval 132">
                  <a:extLst>
                    <a:ext uri="{FF2B5EF4-FFF2-40B4-BE49-F238E27FC236}">
                      <a16:creationId xmlns:a16="http://schemas.microsoft.com/office/drawing/2014/main" id="{BA7C9D26-DB5A-2A93-2656-A3BC4AE5B6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4" name="Oval 133">
                  <a:extLst>
                    <a:ext uri="{FF2B5EF4-FFF2-40B4-BE49-F238E27FC236}">
                      <a16:creationId xmlns:a16="http://schemas.microsoft.com/office/drawing/2014/main" id="{A844F0EF-0EFD-8B2D-1A6F-F8E2441E9A6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45EE9E75-4775-0B6F-20C9-AB537786BA20}"/>
                </a:ext>
              </a:extLst>
            </p:cNvPr>
            <p:cNvSpPr txBox="1"/>
            <p:nvPr/>
          </p:nvSpPr>
          <p:spPr>
            <a:xfrm>
              <a:off x="3378212" y="3817337"/>
              <a:ext cx="17225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cs typeface="Times New Roman" panose="02020603050405020304" pitchFamily="18" charset="0"/>
                </a:rPr>
                <a:t>K-Means</a:t>
              </a:r>
            </a:p>
          </p:txBody>
        </p:sp>
        <p:cxnSp>
          <p:nvCxnSpPr>
            <p:cNvPr id="113" name="Straight Arrow Connector 112">
              <a:extLst>
                <a:ext uri="{FF2B5EF4-FFF2-40B4-BE49-F238E27FC236}">
                  <a16:creationId xmlns:a16="http://schemas.microsoft.com/office/drawing/2014/main" id="{9823ADD6-A985-B516-EE58-1BE33785A4AB}"/>
                </a:ext>
              </a:extLst>
            </p:cNvPr>
            <p:cNvCxnSpPr>
              <a:cxnSpLocks/>
              <a:stCxn id="109" idx="3"/>
            </p:cNvCxnSpPr>
            <p:nvPr/>
          </p:nvCxnSpPr>
          <p:spPr>
            <a:xfrm flipV="1">
              <a:off x="5100727" y="4381253"/>
              <a:ext cx="188636" cy="1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1" name="Elbow Connector 150">
            <a:extLst>
              <a:ext uri="{FF2B5EF4-FFF2-40B4-BE49-F238E27FC236}">
                <a16:creationId xmlns:a16="http://schemas.microsoft.com/office/drawing/2014/main" id="{2BF60837-723A-39AC-82C6-6EAF2D08E636}"/>
              </a:ext>
            </a:extLst>
          </p:cNvPr>
          <p:cNvCxnSpPr>
            <a:cxnSpLocks/>
          </p:cNvCxnSpPr>
          <p:nvPr/>
        </p:nvCxnSpPr>
        <p:spPr>
          <a:xfrm flipV="1">
            <a:off x="2144338" y="2970723"/>
            <a:ext cx="1899661" cy="135447"/>
          </a:xfrm>
          <a:prstGeom prst="bentConnector2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337CD08-0986-C78B-DE95-9EE20BE6B71E}"/>
              </a:ext>
            </a:extLst>
          </p:cNvPr>
          <p:cNvGrpSpPr/>
          <p:nvPr/>
        </p:nvGrpSpPr>
        <p:grpSpPr>
          <a:xfrm>
            <a:off x="1168456" y="3043058"/>
            <a:ext cx="912190" cy="144869"/>
            <a:chOff x="502341" y="3794760"/>
            <a:chExt cx="1036376" cy="164592"/>
          </a:xfrm>
        </p:grpSpPr>
        <p:cxnSp>
          <p:nvCxnSpPr>
            <p:cNvPr id="153" name="Connector 277">
              <a:extLst>
                <a:ext uri="{FF2B5EF4-FFF2-40B4-BE49-F238E27FC236}">
                  <a16:creationId xmlns:a16="http://schemas.microsoft.com/office/drawing/2014/main" id="{A4329B8E-D80A-487C-5133-F3D18A8D73A5}"/>
                </a:ext>
              </a:extLst>
            </p:cNvPr>
            <p:cNvCxnSpPr>
              <a:cxnSpLocks/>
            </p:cNvCxnSpPr>
            <p:nvPr/>
          </p:nvCxnSpPr>
          <p:spPr>
            <a:xfrm>
              <a:off x="510887" y="3877056"/>
              <a:ext cx="1019284" cy="0"/>
            </a:xfrm>
            <a:prstGeom prst="line">
              <a:avLst/>
            </a:prstGeom>
            <a:ln w="3175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Connector 278">
              <a:extLst>
                <a:ext uri="{FF2B5EF4-FFF2-40B4-BE49-F238E27FC236}">
                  <a16:creationId xmlns:a16="http://schemas.microsoft.com/office/drawing/2014/main" id="{08F7D9D3-CF0B-CB8C-68C3-6B5F6751A1A5}"/>
                </a:ext>
              </a:extLst>
            </p:cNvPr>
            <p:cNvCxnSpPr/>
            <p:nvPr/>
          </p:nvCxnSpPr>
          <p:spPr>
            <a:xfrm>
              <a:off x="502341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Connector 279">
              <a:extLst>
                <a:ext uri="{FF2B5EF4-FFF2-40B4-BE49-F238E27FC236}">
                  <a16:creationId xmlns:a16="http://schemas.microsoft.com/office/drawing/2014/main" id="{3DC86D92-DCA3-7F41-8442-FBD72AB14554}"/>
                </a:ext>
              </a:extLst>
            </p:cNvPr>
            <p:cNvCxnSpPr/>
            <p:nvPr/>
          </p:nvCxnSpPr>
          <p:spPr>
            <a:xfrm>
              <a:off x="1538717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" name="Oval 155">
            <a:extLst>
              <a:ext uri="{FF2B5EF4-FFF2-40B4-BE49-F238E27FC236}">
                <a16:creationId xmlns:a16="http://schemas.microsoft.com/office/drawing/2014/main" id="{733CE930-DFE6-2B5E-DA0C-63DB165C1432}"/>
              </a:ext>
            </a:extLst>
          </p:cNvPr>
          <p:cNvSpPr/>
          <p:nvPr/>
        </p:nvSpPr>
        <p:spPr>
          <a:xfrm>
            <a:off x="1796704" y="3061166"/>
            <a:ext cx="108652" cy="108652"/>
          </a:xfrm>
          <a:prstGeom prst="ellipse">
            <a:avLst/>
          </a:prstGeom>
          <a:solidFill>
            <a:srgbClr val="3A7A45"/>
          </a:solidFill>
          <a:ln w="1651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0064F53B-6EBE-9686-31E9-5FE666A6CCF8}"/>
              </a:ext>
            </a:extLst>
          </p:cNvPr>
          <p:cNvSpPr txBox="1"/>
          <p:nvPr/>
        </p:nvSpPr>
        <p:spPr>
          <a:xfrm>
            <a:off x="1004162" y="2814970"/>
            <a:ext cx="1240779" cy="1896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sz="1400" b="0" i="0" dirty="0">
                <a:solidFill>
                  <a:srgbClr val="000000"/>
                </a:solidFill>
                <a:cs typeface="Times New Roman" panose="02020603050405020304" pitchFamily="18" charset="0"/>
              </a:rPr>
              <a:t>Compression </a:t>
            </a:r>
            <a:r>
              <a:rPr sz="1400" b="1" i="0" dirty="0">
                <a:solidFill>
                  <a:srgbClr val="000000"/>
                </a:solidFill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160" name="Rounded Rectangle 159">
            <a:extLst>
              <a:ext uri="{FF2B5EF4-FFF2-40B4-BE49-F238E27FC236}">
                <a16:creationId xmlns:a16="http://schemas.microsoft.com/office/drawing/2014/main" id="{1128BB4A-5DDC-92FB-5477-DEAABA8B3986}"/>
              </a:ext>
            </a:extLst>
          </p:cNvPr>
          <p:cNvSpPr/>
          <p:nvPr/>
        </p:nvSpPr>
        <p:spPr>
          <a:xfrm>
            <a:off x="2580863" y="979189"/>
            <a:ext cx="961210" cy="2293831"/>
          </a:xfrm>
          <a:prstGeom prst="roundRect">
            <a:avLst>
              <a:gd name="adj" fmla="val 13749"/>
            </a:avLst>
          </a:prstGeom>
          <a:solidFill>
            <a:srgbClr val="EAF1F8"/>
          </a:solidFill>
          <a:ln w="19050">
            <a:solidFill>
              <a:srgbClr val="4F7C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Times New Roman" panose="02020603050405020304" pitchFamily="18" charset="0"/>
              </a:rPr>
              <a:t>Multi-View Backbone</a:t>
            </a:r>
          </a:p>
        </p:txBody>
      </p:sp>
      <p:pic>
        <p:nvPicPr>
          <p:cNvPr id="162" name="Picture 161">
            <a:extLst>
              <a:ext uri="{FF2B5EF4-FFF2-40B4-BE49-F238E27FC236}">
                <a16:creationId xmlns:a16="http://schemas.microsoft.com/office/drawing/2014/main" id="{377DAA5D-B719-AA54-F304-789C9844616C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15567" y="3570283"/>
            <a:ext cx="2250833" cy="2522204"/>
          </a:xfrm>
          <a:prstGeom prst="rect">
            <a:avLst/>
          </a:prstGeom>
        </p:spPr>
      </p:pic>
      <p:grpSp>
        <p:nvGrpSpPr>
          <p:cNvPr id="168" name="Group 167">
            <a:extLst>
              <a:ext uri="{FF2B5EF4-FFF2-40B4-BE49-F238E27FC236}">
                <a16:creationId xmlns:a16="http://schemas.microsoft.com/office/drawing/2014/main" id="{FC53C2A2-0802-86BB-4C3C-010AAA53054E}"/>
              </a:ext>
            </a:extLst>
          </p:cNvPr>
          <p:cNvGrpSpPr>
            <a:grpSpLocks noChangeAspect="1"/>
          </p:cNvGrpSpPr>
          <p:nvPr/>
        </p:nvGrpSpPr>
        <p:grpSpPr>
          <a:xfrm>
            <a:off x="9245608" y="1413494"/>
            <a:ext cx="2155342" cy="1598977"/>
            <a:chOff x="8816131" y="4591834"/>
            <a:chExt cx="1835611" cy="1361779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0E567780-97E5-0AA1-AFEC-109B0C6B2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23626" y="4592145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1361468 h 1361468"/>
                <a:gd name="csX2" fmla="*/ 0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1361468"/>
                  </a:lnTo>
                  <a:lnTo>
                    <a:pt x="0" y="1361468"/>
                  </a:lnTo>
                  <a:close/>
                </a:path>
              </a:pathLst>
            </a:custGeom>
            <a:ln>
              <a:noFill/>
            </a:ln>
          </p:spPr>
        </p:pic>
        <p:pic>
          <p:nvPicPr>
            <p:cNvPr id="170" name="Picture 169">
              <a:extLst>
                <a:ext uri="{FF2B5EF4-FFF2-40B4-BE49-F238E27FC236}">
                  <a16:creationId xmlns:a16="http://schemas.microsoft.com/office/drawing/2014/main" id="{261F4D78-F2BC-73F5-15C1-7D78C220A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6131" y="4591834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0 h 1361468"/>
                <a:gd name="csX2" fmla="*/ 1828116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0"/>
                  </a:lnTo>
                  <a:lnTo>
                    <a:pt x="1828116" y="1361468"/>
                  </a:lnTo>
                  <a:close/>
                </a:path>
              </a:pathLst>
            </a:custGeom>
            <a:ln>
              <a:noFill/>
            </a:ln>
          </p:spPr>
        </p:pic>
      </p:grpSp>
      <p:sp>
        <p:nvSpPr>
          <p:cNvPr id="173" name="TextBox 172">
            <a:extLst>
              <a:ext uri="{FF2B5EF4-FFF2-40B4-BE49-F238E27FC236}">
                <a16:creationId xmlns:a16="http://schemas.microsoft.com/office/drawing/2014/main" id="{167E2D64-6BF8-F2A6-C544-EF4E79E21294}"/>
              </a:ext>
            </a:extLst>
          </p:cNvPr>
          <p:cNvSpPr txBox="1"/>
          <p:nvPr/>
        </p:nvSpPr>
        <p:spPr>
          <a:xfrm>
            <a:off x="904563" y="3211209"/>
            <a:ext cx="654805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efficien</a:t>
            </a:r>
            <a:r>
              <a:rPr lang="en-US" sz="1000" dirty="0">
                <a:solidFill>
                  <a:srgbClr val="000000"/>
                </a:solidFill>
                <a:cs typeface="Times New Roman" panose="02020603050405020304" pitchFamily="18" charset="0"/>
              </a:rPr>
              <a:t>cy</a:t>
            </a:r>
            <a:endParaRPr sz="10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B089DEB-5C36-86CA-4A70-0F2FD5B68C9F}"/>
              </a:ext>
            </a:extLst>
          </p:cNvPr>
          <p:cNvSpPr txBox="1"/>
          <p:nvPr/>
        </p:nvSpPr>
        <p:spPr>
          <a:xfrm>
            <a:off x="1785383" y="3211209"/>
            <a:ext cx="457371" cy="1354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quality</a:t>
            </a:r>
          </a:p>
        </p:txBody>
      </p:sp>
    </p:spTree>
    <p:extLst>
      <p:ext uri="{BB962C8B-B14F-4D97-AF65-F5344CB8AC3E}">
        <p14:creationId xmlns:p14="http://schemas.microsoft.com/office/powerpoint/2010/main" val="248178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1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7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E1C85B-C1E1-BF04-ACC5-93CF0FF5F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2_r8x8F64_rt">
            <a:hlinkClick r:id="" action="ppaction://media"/>
            <a:extLst>
              <a:ext uri="{FF2B5EF4-FFF2-40B4-BE49-F238E27FC236}">
                <a16:creationId xmlns:a16="http://schemas.microsoft.com/office/drawing/2014/main" id="{920B4C69-6A23-5E6D-0E77-6F03370C0A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76085" t="57908" r="2172" b="1218"/>
          <a:stretch>
            <a:fillRect/>
          </a:stretch>
        </p:blipFill>
        <p:spPr>
          <a:xfrm>
            <a:off x="3312821" y="3452585"/>
            <a:ext cx="2774371" cy="2742934"/>
          </a:xfrm>
          <a:prstGeom prst="roundRect">
            <a:avLst>
              <a:gd name="adj" fmla="val 5280"/>
            </a:avLst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A6DCAF-E906-A9C3-07AF-9871DEE02BB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9334" y="3570283"/>
            <a:ext cx="2250833" cy="25222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70B8EE-9F2E-4A33-3837-4E4A28A87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Optimizing tokens at test time: </a:t>
            </a:r>
            <a:r>
              <a:rPr lang="en-US" dirty="0">
                <a:solidFill>
                  <a:schemeClr val="accent1"/>
                </a:solidFill>
                <a:latin typeface="+mn-lt"/>
              </a:rPr>
              <a:t>+5.7 PSNR </a:t>
            </a:r>
            <a:r>
              <a:rPr lang="en-US" dirty="0">
                <a:latin typeface="+mn-lt"/>
              </a:rPr>
              <a:t>on DL3DV in 1-3 sec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05257-F24B-84A7-1B28-CC21954D2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3E932-B03C-404D-93C7-79F57C3A3432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23BBE-5128-09BC-5774-27EEA61F6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D5D89-4E54-088A-7911-22DE6FAFC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26</a:t>
            </a:fld>
            <a:endParaRPr lang="de-CH" noProof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BCC7227-3675-0640-0340-953B2FF6AEDC}"/>
              </a:ext>
            </a:extLst>
          </p:cNvPr>
          <p:cNvSpPr/>
          <p:nvPr/>
        </p:nvSpPr>
        <p:spPr>
          <a:xfrm>
            <a:off x="2468769" y="888293"/>
            <a:ext cx="6589207" cy="2475668"/>
          </a:xfrm>
          <a:prstGeom prst="roundRect">
            <a:avLst>
              <a:gd name="adj" fmla="val 5514"/>
            </a:avLst>
          </a:prstGeom>
          <a:solidFill>
            <a:srgbClr val="F9F8F4"/>
          </a:solidFill>
          <a:ln w="19050">
            <a:solidFill>
              <a:srgbClr val="2E31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r"/>
            <a:r>
              <a:rPr lang="en-US" sz="20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ZipSplat</a:t>
            </a:r>
            <a:endParaRPr lang="en-US" sz="24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5C25CD-1835-63D2-141F-27F36B40D088}"/>
              </a:ext>
            </a:extLst>
          </p:cNvPr>
          <p:cNvGrpSpPr/>
          <p:nvPr/>
        </p:nvGrpSpPr>
        <p:grpSpPr>
          <a:xfrm>
            <a:off x="8246113" y="1627133"/>
            <a:ext cx="723756" cy="1158741"/>
            <a:chOff x="8540254" y="2258195"/>
            <a:chExt cx="822289" cy="1316493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DA6777FB-3E8B-19F4-ECA5-368CF98AD400}"/>
                </a:ext>
              </a:extLst>
            </p:cNvPr>
            <p:cNvSpPr/>
            <p:nvPr/>
          </p:nvSpPr>
          <p:spPr>
            <a:xfrm>
              <a:off x="8540254" y="2258195"/>
              <a:ext cx="822289" cy="1316493"/>
            </a:xfrm>
            <a:prstGeom prst="roundRect">
              <a:avLst>
                <a:gd name="adj" fmla="val 18352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MLP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5AF74B3-8D79-2353-6152-A3BB5F150829}"/>
                    </a:ext>
                  </a:extLst>
                </p:cNvPr>
                <p:cNvSpPr txBox="1"/>
                <p:nvPr/>
              </p:nvSpPr>
              <p:spPr>
                <a:xfrm>
                  <a:off x="8540254" y="2685609"/>
                  <a:ext cx="822289" cy="52451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1000" b="0" dirty="0">
                      <a:cs typeface="Times New Roman" panose="02020603050405020304" pitchFamily="18" charset="0"/>
                    </a:rPr>
                    <a:t>One Token</a:t>
                  </a:r>
                  <a:endParaRPr lang="en-US" sz="1000" b="0" i="1" dirty="0">
                    <a:cs typeface="Times New Roman" panose="020206030504050203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1000" i="1" dirty="0"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000" b="0" dirty="0">
                      <a:cs typeface="Times New Roman" panose="02020603050405020304" pitchFamily="18" charset="0"/>
                    </a:rPr>
                    <a:t>G Gaussians</a:t>
                  </a: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0254" y="2685609"/>
                  <a:ext cx="822289" cy="524516"/>
                </a:xfrm>
                <a:prstGeom prst="rect">
                  <a:avLst/>
                </a:prstGeom>
                <a:blipFill>
                  <a:blip r:embed="rId7"/>
                  <a:stretch>
                    <a:fillRect l="-10345" t="-8108" r="-15517" b="-1891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57F49DB-7FB6-AAE8-F972-9AC7BAB08DF3}"/>
              </a:ext>
            </a:extLst>
          </p:cNvPr>
          <p:cNvCxnSpPr>
            <a:cxnSpLocks/>
            <a:stCxn id="92" idx="3"/>
          </p:cNvCxnSpPr>
          <p:nvPr/>
        </p:nvCxnSpPr>
        <p:spPr>
          <a:xfrm flipV="1">
            <a:off x="8125389" y="2211828"/>
            <a:ext cx="118123" cy="2310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98885DF-9C7E-CC8E-348C-D15FBB494E4A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3529786" y="1537185"/>
            <a:ext cx="169681" cy="1011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D5F984F6-3ADB-590C-FA93-6BA77AEEDA88}"/>
              </a:ext>
            </a:extLst>
          </p:cNvPr>
          <p:cNvSpPr/>
          <p:nvPr/>
        </p:nvSpPr>
        <p:spPr>
          <a:xfrm>
            <a:off x="3699466" y="982332"/>
            <a:ext cx="1516108" cy="1111728"/>
          </a:xfrm>
          <a:prstGeom prst="roundRect">
            <a:avLst>
              <a:gd name="adj" fmla="val 11603"/>
            </a:avLst>
          </a:prstGeom>
          <a:noFill/>
          <a:ln w="19050">
            <a:solidFill>
              <a:srgbClr val="4F7CA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T Visual Tokens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2BCC9E-71DD-9AC8-AA22-E859648B5A40}"/>
              </a:ext>
            </a:extLst>
          </p:cNvPr>
          <p:cNvGrpSpPr/>
          <p:nvPr/>
        </p:nvGrpSpPr>
        <p:grpSpPr>
          <a:xfrm>
            <a:off x="3797120" y="1252512"/>
            <a:ext cx="352674" cy="753545"/>
            <a:chOff x="5180999" y="2948908"/>
            <a:chExt cx="400687" cy="856133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05336D7-A54D-23EE-0174-BE3C01B1B40E}"/>
                </a:ext>
              </a:extLst>
            </p:cNvPr>
            <p:cNvGrpSpPr/>
            <p:nvPr/>
          </p:nvGrpSpPr>
          <p:grpSpPr>
            <a:xfrm>
              <a:off x="5180999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91DE6F4A-1D57-1C21-205E-51D6874AEFA8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0E735635-265F-A4CB-65A2-E65CD855200B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0BE16097-6336-4BDD-56B6-0A216F833C8C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34309"/>
                </a:srgbClr>
              </a:solidFill>
              <a:ln w="9525">
                <a:solidFill>
                  <a:srgbClr val="50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0DACF364-8229-8B47-A219-64B879D04EF9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68D8AF3-FC38-A889-98D1-9355439E4E6D}"/>
                </a:ext>
              </a:extLst>
            </p:cNvPr>
            <p:cNvGrpSpPr/>
            <p:nvPr/>
          </p:nvGrpSpPr>
          <p:grpSpPr>
            <a:xfrm>
              <a:off x="5396500" y="29508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E8A9D2A-385C-AB8C-3B5F-839C04FEC2F8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02A69204-6B31-64A3-9E42-75AF7C2455BE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AE4A281A-7564-6788-7F26-59908FAC6F41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50A5B5F9-0E44-79E3-44B1-89ABBEA8A623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6A92899-3AC1-FC83-2EAA-8CFB24C50A4E}"/>
              </a:ext>
            </a:extLst>
          </p:cNvPr>
          <p:cNvGrpSpPr/>
          <p:nvPr/>
        </p:nvGrpSpPr>
        <p:grpSpPr>
          <a:xfrm>
            <a:off x="4288340" y="1251392"/>
            <a:ext cx="350504" cy="754665"/>
            <a:chOff x="5589870" y="2948908"/>
            <a:chExt cx="398222" cy="857405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FBC1A9D6-152B-D347-3972-F2F1B3DC58FE}"/>
                </a:ext>
              </a:extLst>
            </p:cNvPr>
            <p:cNvGrpSpPr/>
            <p:nvPr/>
          </p:nvGrpSpPr>
          <p:grpSpPr>
            <a:xfrm>
              <a:off x="5589870" y="2952080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62223B04-1F73-3EDC-252F-789A972DBD16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982BCC21-B8B5-8664-7E28-19C43FBFC85F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37369F9D-EBD0-ED8A-0694-AAE82AE1E34B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67000"/>
                </a:srgbClr>
              </a:solidFill>
              <a:ln w="9525">
                <a:solidFill>
                  <a:srgbClr val="50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55C0EECC-1704-1C06-C7FD-89563E89B73D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F8B7D20-10B2-7A0E-B219-956910E1E033}"/>
                </a:ext>
              </a:extLst>
            </p:cNvPr>
            <p:cNvGrpSpPr/>
            <p:nvPr/>
          </p:nvGrpSpPr>
          <p:grpSpPr>
            <a:xfrm>
              <a:off x="5802906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FB2BE007-46E4-713C-E5EC-9E8662FA072B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4DC23D8C-BFD9-5331-F76B-527C30878638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F17FBBCE-37E0-914A-90F7-5FD002CC1E6A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3CBB0BD5-54F8-1413-4E2D-6A7718D35A3D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202C3FA-DEC1-121D-6DC4-640E4A2CDA32}"/>
              </a:ext>
            </a:extLst>
          </p:cNvPr>
          <p:cNvGrpSpPr/>
          <p:nvPr/>
        </p:nvGrpSpPr>
        <p:grpSpPr>
          <a:xfrm>
            <a:off x="4777389" y="1254184"/>
            <a:ext cx="350244" cy="751873"/>
            <a:chOff x="6003209" y="2955313"/>
            <a:chExt cx="397927" cy="854233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5B19C478-2091-487D-3CF7-9CC0B2E1CB82}"/>
                </a:ext>
              </a:extLst>
            </p:cNvPr>
            <p:cNvGrpSpPr/>
            <p:nvPr/>
          </p:nvGrpSpPr>
          <p:grpSpPr>
            <a:xfrm>
              <a:off x="6215950" y="2955313"/>
              <a:ext cx="185186" cy="854233"/>
              <a:chOff x="4838366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62" name="Rounded Rectangle 61">
                <a:extLst>
                  <a:ext uri="{FF2B5EF4-FFF2-40B4-BE49-F238E27FC236}">
                    <a16:creationId xmlns:a16="http://schemas.microsoft.com/office/drawing/2014/main" id="{B55EFFB2-7309-0183-DC72-BEBBE450CCE9}"/>
                  </a:ext>
                </a:extLst>
              </p:cNvPr>
              <p:cNvSpPr/>
              <p:nvPr/>
            </p:nvSpPr>
            <p:spPr>
              <a:xfrm>
                <a:off x="4838368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7BCD1A48-E939-B435-2366-1B35769A26D2}"/>
                  </a:ext>
                </a:extLst>
              </p:cNvPr>
              <p:cNvSpPr/>
              <p:nvPr/>
            </p:nvSpPr>
            <p:spPr>
              <a:xfrm>
                <a:off x="4838366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D1535A49-FC2D-DD2C-45CA-37BCAA6D2121}"/>
                  </a:ext>
                </a:extLst>
              </p:cNvPr>
              <p:cNvSpPr/>
              <p:nvPr/>
            </p:nvSpPr>
            <p:spPr>
              <a:xfrm>
                <a:off x="4838366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92957306-2825-3461-C29D-826DE9BB782E}"/>
                  </a:ext>
                </a:extLst>
              </p:cNvPr>
              <p:cNvSpPr/>
              <p:nvPr/>
            </p:nvSpPr>
            <p:spPr>
              <a:xfrm>
                <a:off x="4838366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BBD9CE3-75EA-31B1-1850-B4722EBB1959}"/>
                </a:ext>
              </a:extLst>
            </p:cNvPr>
            <p:cNvGrpSpPr/>
            <p:nvPr/>
          </p:nvGrpSpPr>
          <p:grpSpPr>
            <a:xfrm>
              <a:off x="6003209" y="2955313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7F41A68F-41D1-8542-CE08-5F3F960B5938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758D2EEB-DF3F-45E0-68BD-84D25C063FBE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B3F1DCFB-6E0F-FF48-0397-F16E6823D9B0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/>
              </a:solidFill>
              <a:ln w="9525">
                <a:solidFill>
                  <a:srgbClr val="50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523C3C7C-5AB9-3569-73E9-FB8AD66A4F16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66" name="Picture 65">
            <a:extLst>
              <a:ext uri="{FF2B5EF4-FFF2-40B4-BE49-F238E27FC236}">
                <a16:creationId xmlns:a16="http://schemas.microsoft.com/office/drawing/2014/main" id="{15C240F3-7697-2A02-93C1-C5DA617AF92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563" y="1712816"/>
            <a:ext cx="671292" cy="67129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3F25C895-1C18-6CA3-E556-AEA717B4978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503" y="1781790"/>
            <a:ext cx="670980" cy="67098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3204721-78D0-82EC-3721-06B42571433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8132" y="1850453"/>
            <a:ext cx="670979" cy="670979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2B8312B3-5C13-1DFF-2831-5C618742BDD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760" y="1919114"/>
            <a:ext cx="671292" cy="67129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524A06BE-D4F1-2F86-AF43-E39E38C956C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1700" y="1988088"/>
            <a:ext cx="670980" cy="67098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F03D0DDB-B78D-F8BA-D9B9-33CEADF7C15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3331" y="2056750"/>
            <a:ext cx="670979" cy="670979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5521976-AE70-B8DE-20BE-92CA610A597B}"/>
              </a:ext>
            </a:extLst>
          </p:cNvPr>
          <p:cNvSpPr txBox="1"/>
          <p:nvPr/>
        </p:nvSpPr>
        <p:spPr>
          <a:xfrm>
            <a:off x="731838" y="1460389"/>
            <a:ext cx="1510916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Multi-View Input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2297A812-DD79-6E72-2234-62731C85942A}"/>
              </a:ext>
            </a:extLst>
          </p:cNvPr>
          <p:cNvCxnSpPr>
            <a:cxnSpLocks/>
            <a:endCxn id="160" idx="1"/>
          </p:cNvCxnSpPr>
          <p:nvPr/>
        </p:nvCxnSpPr>
        <p:spPr>
          <a:xfrm>
            <a:off x="2186606" y="2126104"/>
            <a:ext cx="394257" cy="0"/>
          </a:xfrm>
          <a:prstGeom prst="straightConnector1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3C88D03-C265-084C-A9FE-2891DA9908D2}"/>
              </a:ext>
            </a:extLst>
          </p:cNvPr>
          <p:cNvGrpSpPr/>
          <p:nvPr/>
        </p:nvGrpSpPr>
        <p:grpSpPr>
          <a:xfrm>
            <a:off x="5359152" y="2286163"/>
            <a:ext cx="331564" cy="992689"/>
            <a:chOff x="4564980" y="3000896"/>
            <a:chExt cx="376703" cy="1127834"/>
          </a:xfrm>
        </p:grpSpPr>
        <p:sp>
          <p:nvSpPr>
            <p:cNvPr id="75" name="Rounded Rectangle 74">
              <a:extLst>
                <a:ext uri="{FF2B5EF4-FFF2-40B4-BE49-F238E27FC236}">
                  <a16:creationId xmlns:a16="http://schemas.microsoft.com/office/drawing/2014/main" id="{73C88177-ACDC-00ED-DD53-DC9EAB25AFF7}"/>
                </a:ext>
              </a:extLst>
            </p:cNvPr>
            <p:cNvSpPr/>
            <p:nvPr/>
          </p:nvSpPr>
          <p:spPr>
            <a:xfrm>
              <a:off x="4564980" y="3000896"/>
              <a:ext cx="376703" cy="1127834"/>
            </a:xfrm>
            <a:prstGeom prst="roundRect">
              <a:avLst>
                <a:gd name="adj" fmla="val 13925"/>
              </a:avLst>
            </a:prstGeom>
            <a:noFill/>
            <a:ln w="19050">
              <a:solidFill>
                <a:srgbClr val="4F7CAC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t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Q</a:t>
              </a: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88D73AF4-F2F7-9006-4E36-C3A8C1571267}"/>
                </a:ext>
              </a:extLst>
            </p:cNvPr>
            <p:cNvGrpSpPr/>
            <p:nvPr/>
          </p:nvGrpSpPr>
          <p:grpSpPr>
            <a:xfrm>
              <a:off x="4660739" y="3229534"/>
              <a:ext cx="185184" cy="854233"/>
              <a:chOff x="7919156" y="3325402"/>
              <a:chExt cx="185184" cy="854233"/>
            </a:xfrm>
          </p:grpSpPr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61824C21-38D9-102B-DAE8-C221211E7A76}"/>
                  </a:ext>
                </a:extLst>
              </p:cNvPr>
              <p:cNvSpPr/>
              <p:nvPr/>
            </p:nvSpPr>
            <p:spPr>
              <a:xfrm>
                <a:off x="7919156" y="3325402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269F7D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5B278AB0-8486-3B3F-E2B8-771359C7E05D}"/>
                  </a:ext>
                </a:extLst>
              </p:cNvPr>
              <p:cNvSpPr/>
              <p:nvPr/>
            </p:nvSpPr>
            <p:spPr>
              <a:xfrm>
                <a:off x="7919156" y="3548418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AD05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Rounded Rectangle 78">
                <a:extLst>
                  <a:ext uri="{FF2B5EF4-FFF2-40B4-BE49-F238E27FC236}">
                    <a16:creationId xmlns:a16="http://schemas.microsoft.com/office/drawing/2014/main" id="{7B45CB0A-C061-C898-B0FE-9E1364189A94}"/>
                  </a:ext>
                </a:extLst>
              </p:cNvPr>
              <p:cNvSpPr/>
              <p:nvPr/>
            </p:nvSpPr>
            <p:spPr>
              <a:xfrm>
                <a:off x="7919156" y="3771435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DA5F02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Rounded Rectangle 79">
                <a:extLst>
                  <a:ext uri="{FF2B5EF4-FFF2-40B4-BE49-F238E27FC236}">
                    <a16:creationId xmlns:a16="http://schemas.microsoft.com/office/drawing/2014/main" id="{5EE055CA-24D5-E1B3-BF5E-D14AC9F810CC}"/>
                  </a:ext>
                </a:extLst>
              </p:cNvPr>
              <p:cNvSpPr/>
              <p:nvPr/>
            </p:nvSpPr>
            <p:spPr>
              <a:xfrm>
                <a:off x="7919156" y="399445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2989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A3A240E1-B369-BFDC-126C-B85E24068C8A}"/>
              </a:ext>
            </a:extLst>
          </p:cNvPr>
          <p:cNvSpPr txBox="1"/>
          <p:nvPr/>
        </p:nvSpPr>
        <p:spPr>
          <a:xfrm>
            <a:off x="5215574" y="1315458"/>
            <a:ext cx="662773" cy="2438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Times New Roman" panose="02020603050405020304" pitchFamily="18" charset="0"/>
              </a:rPr>
              <a:t>K,V</a:t>
            </a: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9838A3FF-BF7D-9353-E159-3C8A3EAE40BB}"/>
              </a:ext>
            </a:extLst>
          </p:cNvPr>
          <p:cNvSpPr/>
          <p:nvPr/>
        </p:nvSpPr>
        <p:spPr>
          <a:xfrm>
            <a:off x="5878348" y="985021"/>
            <a:ext cx="1816061" cy="2293831"/>
          </a:xfrm>
          <a:prstGeom prst="roundRect">
            <a:avLst>
              <a:gd name="adj" fmla="val 7192"/>
            </a:avLst>
          </a:prstGeom>
          <a:solidFill>
            <a:srgbClr val="E8F1E9"/>
          </a:solidFill>
          <a:ln w="19050">
            <a:solidFill>
              <a:srgbClr val="3A7A45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Token Aggregation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0DB39F8-F830-8DDA-A6F9-A58F2AA5728F}"/>
              </a:ext>
            </a:extLst>
          </p:cNvPr>
          <p:cNvGrpSpPr/>
          <p:nvPr/>
        </p:nvGrpSpPr>
        <p:grpSpPr>
          <a:xfrm>
            <a:off x="5977871" y="1254518"/>
            <a:ext cx="1617015" cy="1914619"/>
            <a:chOff x="5859583" y="1828803"/>
            <a:chExt cx="1837157" cy="2175276"/>
          </a:xfrm>
        </p:grpSpPr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E831AD56-7062-78BC-3082-6FF18E877E9E}"/>
                </a:ext>
              </a:extLst>
            </p:cNvPr>
            <p:cNvCxnSpPr>
              <a:cxnSpLocks/>
              <a:stCxn id="86" idx="3"/>
              <a:endCxn id="85" idx="1"/>
            </p:cNvCxnSpPr>
            <p:nvPr/>
          </p:nvCxnSpPr>
          <p:spPr>
            <a:xfrm>
              <a:off x="6679280" y="2916441"/>
              <a:ext cx="197763" cy="0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ounded Rectangle 84">
              <a:extLst>
                <a:ext uri="{FF2B5EF4-FFF2-40B4-BE49-F238E27FC236}">
                  <a16:creationId xmlns:a16="http://schemas.microsoft.com/office/drawing/2014/main" id="{9E8758AF-9B3B-90C3-A803-EFD1FBB6187D}"/>
                </a:ext>
              </a:extLst>
            </p:cNvPr>
            <p:cNvSpPr/>
            <p:nvPr/>
          </p:nvSpPr>
          <p:spPr>
            <a:xfrm>
              <a:off x="687704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Self - Attention</a:t>
              </a:r>
            </a:p>
          </p:txBody>
        </p:sp>
        <p:sp>
          <p:nvSpPr>
            <p:cNvPr id="86" name="Rounded Rectangle 85">
              <a:extLst>
                <a:ext uri="{FF2B5EF4-FFF2-40B4-BE49-F238E27FC236}">
                  <a16:creationId xmlns:a16="http://schemas.microsoft.com/office/drawing/2014/main" id="{5036C633-2436-1EDC-F087-A3F5BD77B4AD}"/>
                </a:ext>
              </a:extLst>
            </p:cNvPr>
            <p:cNvSpPr/>
            <p:nvPr/>
          </p:nvSpPr>
          <p:spPr>
            <a:xfrm>
              <a:off x="585958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Cross - Attention</a:t>
              </a: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B0EDB6EC-27FD-24F0-5D62-0EF8A760CDEA}"/>
              </a:ext>
            </a:extLst>
          </p:cNvPr>
          <p:cNvSpPr txBox="1"/>
          <p:nvPr/>
        </p:nvSpPr>
        <p:spPr>
          <a:xfrm>
            <a:off x="7544565" y="1000072"/>
            <a:ext cx="136256" cy="12311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800" b="1" dirty="0">
                <a:cs typeface="Times New Roman" panose="02020603050405020304" pitchFamily="18" charset="0"/>
              </a:rPr>
              <a:t>x L</a:t>
            </a: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F07241A-B42D-F067-A6B5-9EEC09E78397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5215574" y="1534044"/>
            <a:ext cx="762296" cy="4153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7AAF770C-E840-FACB-684F-AF6F5049D847}"/>
              </a:ext>
            </a:extLst>
          </p:cNvPr>
          <p:cNvCxnSpPr>
            <a:cxnSpLocks/>
            <a:stCxn id="85" idx="3"/>
          </p:cNvCxnSpPr>
          <p:nvPr/>
        </p:nvCxnSpPr>
        <p:spPr>
          <a:xfrm>
            <a:off x="7594886" y="2211828"/>
            <a:ext cx="199262" cy="0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51508E4E-BAE7-E11F-14ED-CB11392C059E}"/>
              </a:ext>
            </a:extLst>
          </p:cNvPr>
          <p:cNvCxnSpPr>
            <a:cxnSpLocks/>
            <a:stCxn id="75" idx="3"/>
          </p:cNvCxnSpPr>
          <p:nvPr/>
        </p:nvCxnSpPr>
        <p:spPr>
          <a:xfrm flipV="1">
            <a:off x="5690715" y="2780909"/>
            <a:ext cx="287155" cy="1598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1" name="Group 90">
            <a:extLst>
              <a:ext uri="{FF2B5EF4-FFF2-40B4-BE49-F238E27FC236}">
                <a16:creationId xmlns:a16="http://schemas.microsoft.com/office/drawing/2014/main" id="{3DDE9C09-D9E2-2D33-5045-59C221DD0E14}"/>
              </a:ext>
            </a:extLst>
          </p:cNvPr>
          <p:cNvGrpSpPr/>
          <p:nvPr/>
        </p:nvGrpSpPr>
        <p:grpSpPr>
          <a:xfrm>
            <a:off x="7793825" y="1634766"/>
            <a:ext cx="331564" cy="1158742"/>
            <a:chOff x="7735851" y="1803345"/>
            <a:chExt cx="376703" cy="1316494"/>
          </a:xfrm>
        </p:grpSpPr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C6F0D4B2-91E7-6930-4854-9AB399029945}"/>
                </a:ext>
              </a:extLst>
            </p:cNvPr>
            <p:cNvSpPr/>
            <p:nvPr/>
          </p:nvSpPr>
          <p:spPr>
            <a:xfrm>
              <a:off x="7735851" y="1803345"/>
              <a:ext cx="376703" cy="1316494"/>
            </a:xfrm>
            <a:prstGeom prst="roundRect">
              <a:avLst>
                <a:gd name="adj" fmla="val 13664"/>
              </a:avLst>
            </a:prstGeom>
            <a:noFill/>
            <a:ln w="19050">
              <a:solidFill>
                <a:srgbClr val="3A7A45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0A93B1E7-A716-2165-9A64-85C58E21D8E8}"/>
                </a:ext>
              </a:extLst>
            </p:cNvPr>
            <p:cNvGrpSpPr/>
            <p:nvPr/>
          </p:nvGrpSpPr>
          <p:grpSpPr>
            <a:xfrm>
              <a:off x="7831609" y="1803345"/>
              <a:ext cx="185184" cy="1218070"/>
              <a:chOff x="7831609" y="1803345"/>
              <a:chExt cx="185184" cy="1218070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F6D8E760-1339-EB07-3B50-E0D7BBC4AF7A}"/>
                  </a:ext>
                </a:extLst>
              </p:cNvPr>
              <p:cNvGrpSpPr/>
              <p:nvPr/>
            </p:nvGrpSpPr>
            <p:grpSpPr>
              <a:xfrm>
                <a:off x="7831609" y="2167182"/>
                <a:ext cx="185184" cy="854233"/>
                <a:chOff x="7831609" y="2167182"/>
                <a:chExt cx="185184" cy="854233"/>
              </a:xfrm>
            </p:grpSpPr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id="{8976DB86-8579-775C-A684-B0BD0D2B2F60}"/>
                    </a:ext>
                  </a:extLst>
                </p:cNvPr>
                <p:cNvGrpSpPr/>
                <p:nvPr/>
              </p:nvGrpSpPr>
              <p:grpSpPr>
                <a:xfrm>
                  <a:off x="7831609" y="2167182"/>
                  <a:ext cx="185184" cy="854232"/>
                  <a:chOff x="7690379" y="4639016"/>
                  <a:chExt cx="274320" cy="1265406"/>
                </a:xfrm>
                <a:solidFill>
                  <a:schemeClr val="bg1"/>
                </a:solidFill>
              </p:grpSpPr>
              <p:sp>
                <p:nvSpPr>
                  <p:cNvPr id="101" name="Rounded Rectangle 100">
                    <a:extLst>
                      <a:ext uri="{FF2B5EF4-FFF2-40B4-BE49-F238E27FC236}">
                        <a16:creationId xmlns:a16="http://schemas.microsoft.com/office/drawing/2014/main" id="{EB66E846-AB3D-C1DD-D91E-461310C6EF6A}"/>
                      </a:ext>
                    </a:extLst>
                  </p:cNvPr>
                  <p:cNvSpPr/>
                  <p:nvPr/>
                </p:nvSpPr>
                <p:spPr>
                  <a:xfrm>
                    <a:off x="7690379" y="4639016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2" name="Rounded Rectangle 101">
                    <a:extLst>
                      <a:ext uri="{FF2B5EF4-FFF2-40B4-BE49-F238E27FC236}">
                        <a16:creationId xmlns:a16="http://schemas.microsoft.com/office/drawing/2014/main" id="{C0805C26-0CA3-FE37-CA25-CB27B170CF02}"/>
                      </a:ext>
                    </a:extLst>
                  </p:cNvPr>
                  <p:cNvSpPr/>
                  <p:nvPr/>
                </p:nvSpPr>
                <p:spPr>
                  <a:xfrm>
                    <a:off x="7690379" y="4969378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3" name="Rounded Rectangle 102">
                    <a:extLst>
                      <a:ext uri="{FF2B5EF4-FFF2-40B4-BE49-F238E27FC236}">
                        <a16:creationId xmlns:a16="http://schemas.microsoft.com/office/drawing/2014/main" id="{DF64B627-A62E-800F-F009-D4430038B74C}"/>
                      </a:ext>
                    </a:extLst>
                  </p:cNvPr>
                  <p:cNvSpPr/>
                  <p:nvPr/>
                </p:nvSpPr>
                <p:spPr>
                  <a:xfrm>
                    <a:off x="7690379" y="5299740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4" name="Rounded Rectangle 103">
                    <a:extLst>
                      <a:ext uri="{FF2B5EF4-FFF2-40B4-BE49-F238E27FC236}">
                        <a16:creationId xmlns:a16="http://schemas.microsoft.com/office/drawing/2014/main" id="{E2678D9E-1204-1260-117D-32A25B656F69}"/>
                      </a:ext>
                    </a:extLst>
                  </p:cNvPr>
                  <p:cNvSpPr/>
                  <p:nvPr/>
                </p:nvSpPr>
                <p:spPr>
                  <a:xfrm>
                    <a:off x="7690379" y="5630102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97" name="Rounded Rectangle 96">
                  <a:extLst>
                    <a:ext uri="{FF2B5EF4-FFF2-40B4-BE49-F238E27FC236}">
                      <a16:creationId xmlns:a16="http://schemas.microsoft.com/office/drawing/2014/main" id="{AD88749E-FAA8-A6AA-E1EE-EDA1783F58D7}"/>
                    </a:ext>
                  </a:extLst>
                </p:cNvPr>
                <p:cNvSpPr/>
                <p:nvPr/>
              </p:nvSpPr>
              <p:spPr>
                <a:xfrm>
                  <a:off x="7831609" y="2167183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269F7D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8" name="Rounded Rectangle 97">
                  <a:extLst>
                    <a:ext uri="{FF2B5EF4-FFF2-40B4-BE49-F238E27FC236}">
                      <a16:creationId xmlns:a16="http://schemas.microsoft.com/office/drawing/2014/main" id="{90839659-D5CB-815C-B031-DAEE6C57BA19}"/>
                    </a:ext>
                  </a:extLst>
                </p:cNvPr>
                <p:cNvSpPr/>
                <p:nvPr/>
              </p:nvSpPr>
              <p:spPr>
                <a:xfrm>
                  <a:off x="7831609" y="2390199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AD05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9" name="Rounded Rectangle 98">
                  <a:extLst>
                    <a:ext uri="{FF2B5EF4-FFF2-40B4-BE49-F238E27FC236}">
                      <a16:creationId xmlns:a16="http://schemas.microsoft.com/office/drawing/2014/main" id="{602BBBBC-6886-A04F-085A-BEE5AF6ECDC9}"/>
                    </a:ext>
                  </a:extLst>
                </p:cNvPr>
                <p:cNvSpPr/>
                <p:nvPr/>
              </p:nvSpPr>
              <p:spPr>
                <a:xfrm>
                  <a:off x="7831609" y="2613215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DA5F02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0" name="Rounded Rectangle 99">
                  <a:extLst>
                    <a:ext uri="{FF2B5EF4-FFF2-40B4-BE49-F238E27FC236}">
                      <a16:creationId xmlns:a16="http://schemas.microsoft.com/office/drawing/2014/main" id="{008D7678-EF92-5558-D459-5E10BD9D72B3}"/>
                    </a:ext>
                  </a:extLst>
                </p:cNvPr>
                <p:cNvSpPr/>
                <p:nvPr/>
              </p:nvSpPr>
              <p:spPr>
                <a:xfrm>
                  <a:off x="7831609" y="283623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2989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3E8E6B94-1D00-F57A-72D9-7BCB968F858A}"/>
                  </a:ext>
                </a:extLst>
              </p:cNvPr>
              <p:cNvSpPr txBox="1"/>
              <p:nvPr/>
            </p:nvSpPr>
            <p:spPr>
              <a:xfrm>
                <a:off x="7862486" y="1803345"/>
                <a:ext cx="12343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/>
                <a:r>
                  <a:rPr lang="en-US" sz="2000" dirty="0"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</p:grp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07AF5D22-0F79-2C10-37BB-F02ECF153147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8969869" y="2226820"/>
            <a:ext cx="362920" cy="7344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2DD9356D-476A-DA41-35E9-12BAEBA81E32}"/>
              </a:ext>
            </a:extLst>
          </p:cNvPr>
          <p:cNvSpPr txBox="1"/>
          <p:nvPr/>
        </p:nvSpPr>
        <p:spPr>
          <a:xfrm>
            <a:off x="9332790" y="766592"/>
            <a:ext cx="1969895" cy="4605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Gaussian </a:t>
            </a:r>
          </a:p>
          <a:p>
            <a:pPr algn="ctr"/>
            <a:r>
              <a:rPr lang="en-US" sz="1400" dirty="0">
                <a:cs typeface="Times New Roman" panose="02020603050405020304" pitchFamily="18" charset="0"/>
              </a:rPr>
              <a:t>Reconstruction</a:t>
            </a: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30D4AA5-629E-279C-5629-9DD56A4204CC}"/>
              </a:ext>
            </a:extLst>
          </p:cNvPr>
          <p:cNvGrpSpPr/>
          <p:nvPr/>
        </p:nvGrpSpPr>
        <p:grpSpPr>
          <a:xfrm>
            <a:off x="3652683" y="2090919"/>
            <a:ext cx="1712772" cy="1186335"/>
            <a:chOff x="3343413" y="3597328"/>
            <a:chExt cx="1945950" cy="1347843"/>
          </a:xfrm>
        </p:grpSpPr>
        <p:cxnSp>
          <p:nvCxnSpPr>
            <p:cNvPr id="108" name="Straight Arrow Connector 107">
              <a:extLst>
                <a:ext uri="{FF2B5EF4-FFF2-40B4-BE49-F238E27FC236}">
                  <a16:creationId xmlns:a16="http://schemas.microsoft.com/office/drawing/2014/main" id="{7C129CA9-E04F-177A-827C-B45836A00891}"/>
                </a:ext>
              </a:extLst>
            </p:cNvPr>
            <p:cNvCxnSpPr>
              <a:cxnSpLocks/>
              <a:endCxn id="109" idx="0"/>
            </p:cNvCxnSpPr>
            <p:nvPr/>
          </p:nvCxnSpPr>
          <p:spPr>
            <a:xfrm flipH="1">
              <a:off x="4239470" y="3597328"/>
              <a:ext cx="4788" cy="220009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ounded Rectangle 108">
              <a:extLst>
                <a:ext uri="{FF2B5EF4-FFF2-40B4-BE49-F238E27FC236}">
                  <a16:creationId xmlns:a16="http://schemas.microsoft.com/office/drawing/2014/main" id="{3B9F8C3C-D494-39B8-6C3C-504F2B8415D5}"/>
                </a:ext>
              </a:extLst>
            </p:cNvPr>
            <p:cNvSpPr/>
            <p:nvPr/>
          </p:nvSpPr>
          <p:spPr>
            <a:xfrm>
              <a:off x="3378213" y="3817337"/>
              <a:ext cx="1722514" cy="1127834"/>
            </a:xfrm>
            <a:prstGeom prst="roundRect">
              <a:avLst>
                <a:gd name="adj" fmla="val 12643"/>
              </a:avLst>
            </a:prstGeom>
            <a:solidFill>
              <a:srgbClr val="E8F1E9"/>
            </a:solidFill>
            <a:ln w="19050">
              <a:solidFill>
                <a:srgbClr val="3A7A45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D73767B4-E59A-F75F-0588-8DA92B8CE465}"/>
                    </a:ext>
                  </a:extLst>
                </p:cNvPr>
                <p:cNvSpPr txBox="1"/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oMath>
                    </m:oMathPara>
                  </a14:m>
                  <a:endParaRPr lang="en-US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C80A8C41-E1C0-D890-5C09-F9BE8E3A0E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blipFill>
                  <a:blip r:embed="rId14"/>
                  <a:stretch>
                    <a:fillRect r="-1695" b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D2F1A8EB-5908-EFCC-653E-BBC43D1B8745}"/>
                </a:ext>
              </a:extLst>
            </p:cNvPr>
            <p:cNvGrpSpPr/>
            <p:nvPr/>
          </p:nvGrpSpPr>
          <p:grpSpPr>
            <a:xfrm>
              <a:off x="4232222" y="4226748"/>
              <a:ext cx="845586" cy="512209"/>
              <a:chOff x="3843664" y="4563341"/>
              <a:chExt cx="946725" cy="573472"/>
            </a:xfrm>
          </p:grpSpPr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8BB551C6-55CF-724F-AE2C-69C7C3CE0F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43666" y="4563341"/>
                <a:ext cx="0" cy="573472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Arrow Connector 114">
                <a:extLst>
                  <a:ext uri="{FF2B5EF4-FFF2-40B4-BE49-F238E27FC236}">
                    <a16:creationId xmlns:a16="http://schemas.microsoft.com/office/drawing/2014/main" id="{ABF7DE1D-3470-17A3-52B7-C540602C43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43664" y="5136810"/>
                <a:ext cx="946725" cy="0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90A1FE85-8ABD-EDE1-64B7-754393FA24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22607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8B5C3327-560F-AD3E-C92E-02A497522C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58958" y="464991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02D64AEB-9BCB-80EF-BE11-7E5D198E33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86863" y="480435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BED5BF32-8E35-EE6D-D1DD-FF37524344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04679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72712DB5-73FE-867C-981E-6C4AAD1EB9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86025" y="468183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560AC2E8-2FC3-99B8-B259-5ADB0E9BFF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40305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80FF1BB3-1F1F-C01A-3550-AC4AF203C5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8210" y="466773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577D741D-6240-BA62-8A74-C51FF14FC3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99800" y="479630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8DE493EE-8F0B-F586-0585-450E9DF563CB}"/>
                  </a:ext>
                </a:extLst>
              </p:cNvPr>
              <p:cNvGrpSpPr/>
              <p:nvPr/>
            </p:nvGrpSpPr>
            <p:grpSpPr>
              <a:xfrm>
                <a:off x="3957018" y="4895789"/>
                <a:ext cx="222914" cy="200155"/>
                <a:chOff x="5802013" y="5693659"/>
                <a:chExt cx="222913" cy="200155"/>
              </a:xfrm>
              <a:solidFill>
                <a:srgbClr val="9566BC"/>
              </a:solidFill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E4D785BA-561B-C0B7-3C14-13FCCAE0D4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4" name="Oval 143">
                  <a:extLst>
                    <a:ext uri="{FF2B5EF4-FFF2-40B4-BE49-F238E27FC236}">
                      <a16:creationId xmlns:a16="http://schemas.microsoft.com/office/drawing/2014/main" id="{ED0BF5E9-7F8F-9541-B63C-2577CD6FF21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E844E33C-CB0B-7BBD-A277-385F109337E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6" name="Oval 145">
                  <a:extLst>
                    <a:ext uri="{FF2B5EF4-FFF2-40B4-BE49-F238E27FC236}">
                      <a16:creationId xmlns:a16="http://schemas.microsoft.com/office/drawing/2014/main" id="{9EC1961C-A2A0-7FC2-B942-586E380BC3D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371C9D39-3825-18FC-A5FF-087E2A5A53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8" name="Oval 147">
                  <a:extLst>
                    <a:ext uri="{FF2B5EF4-FFF2-40B4-BE49-F238E27FC236}">
                      <a16:creationId xmlns:a16="http://schemas.microsoft.com/office/drawing/2014/main" id="{919DB660-94AD-F3BD-F788-78756426F1F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9" name="Oval 148">
                  <a:extLst>
                    <a:ext uri="{FF2B5EF4-FFF2-40B4-BE49-F238E27FC236}">
                      <a16:creationId xmlns:a16="http://schemas.microsoft.com/office/drawing/2014/main" id="{59159AF1-7432-26D4-F389-3204B27DFA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0" name="Oval 149">
                  <a:extLst>
                    <a:ext uri="{FF2B5EF4-FFF2-40B4-BE49-F238E27FC236}">
                      <a16:creationId xmlns:a16="http://schemas.microsoft.com/office/drawing/2014/main" id="{A6C98C2B-B540-DB1B-DE44-EEC68EFBC9E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1E81C6F9-C653-D059-874B-752798F246CF}"/>
                  </a:ext>
                </a:extLst>
              </p:cNvPr>
              <p:cNvGrpSpPr/>
              <p:nvPr/>
            </p:nvGrpSpPr>
            <p:grpSpPr>
              <a:xfrm>
                <a:off x="4424462" y="4605417"/>
                <a:ext cx="222914" cy="200155"/>
                <a:chOff x="5802013" y="5693659"/>
                <a:chExt cx="222913" cy="200155"/>
              </a:xfrm>
              <a:solidFill>
                <a:srgbClr val="D52728"/>
              </a:solidFill>
            </p:grpSpPr>
            <p:sp>
              <p:nvSpPr>
                <p:cNvPr id="135" name="Oval 134">
                  <a:extLst>
                    <a:ext uri="{FF2B5EF4-FFF2-40B4-BE49-F238E27FC236}">
                      <a16:creationId xmlns:a16="http://schemas.microsoft.com/office/drawing/2014/main" id="{F270E395-A926-07E5-096F-8A76E93C1E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6" name="Oval 135">
                  <a:extLst>
                    <a:ext uri="{FF2B5EF4-FFF2-40B4-BE49-F238E27FC236}">
                      <a16:creationId xmlns:a16="http://schemas.microsoft.com/office/drawing/2014/main" id="{9DD5732D-6A85-741E-CA63-C076A13DA1B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7" name="Oval 136">
                  <a:extLst>
                    <a:ext uri="{FF2B5EF4-FFF2-40B4-BE49-F238E27FC236}">
                      <a16:creationId xmlns:a16="http://schemas.microsoft.com/office/drawing/2014/main" id="{76ADE014-FF3E-DB36-764C-6C6EBDEB4EE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8" name="Oval 137">
                  <a:extLst>
                    <a:ext uri="{FF2B5EF4-FFF2-40B4-BE49-F238E27FC236}">
                      <a16:creationId xmlns:a16="http://schemas.microsoft.com/office/drawing/2014/main" id="{7A752AC5-4C88-1641-1EA0-0BD28F9B986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9" name="Oval 138">
                  <a:extLst>
                    <a:ext uri="{FF2B5EF4-FFF2-40B4-BE49-F238E27FC236}">
                      <a16:creationId xmlns:a16="http://schemas.microsoft.com/office/drawing/2014/main" id="{B3925AA6-42B2-F398-AFBB-B3FBCA2091C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0" name="Oval 139">
                  <a:extLst>
                    <a:ext uri="{FF2B5EF4-FFF2-40B4-BE49-F238E27FC236}">
                      <a16:creationId xmlns:a16="http://schemas.microsoft.com/office/drawing/2014/main" id="{C92C2B51-89B6-2714-D101-B9DFF322AD5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1" name="Oval 140">
                  <a:extLst>
                    <a:ext uri="{FF2B5EF4-FFF2-40B4-BE49-F238E27FC236}">
                      <a16:creationId xmlns:a16="http://schemas.microsoft.com/office/drawing/2014/main" id="{8E41620C-3BBB-B5D0-4ACB-D797CECF150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42" name="Oval 141">
                  <a:extLst>
                    <a:ext uri="{FF2B5EF4-FFF2-40B4-BE49-F238E27FC236}">
                      <a16:creationId xmlns:a16="http://schemas.microsoft.com/office/drawing/2014/main" id="{8522D2D8-B6B1-4544-4E0C-76DA03B02BE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C622D98F-650C-DBAE-2C84-C2364995464B}"/>
                  </a:ext>
                </a:extLst>
              </p:cNvPr>
              <p:cNvGrpSpPr/>
              <p:nvPr/>
            </p:nvGrpSpPr>
            <p:grpSpPr>
              <a:xfrm>
                <a:off x="4247471" y="4820971"/>
                <a:ext cx="222914" cy="200155"/>
                <a:chOff x="5802013" y="5693659"/>
                <a:chExt cx="222913" cy="200155"/>
              </a:xfrm>
              <a:solidFill>
                <a:srgbClr val="2EA12F"/>
              </a:solidFill>
            </p:grpSpPr>
            <p:sp>
              <p:nvSpPr>
                <p:cNvPr id="127" name="Oval 126">
                  <a:extLst>
                    <a:ext uri="{FF2B5EF4-FFF2-40B4-BE49-F238E27FC236}">
                      <a16:creationId xmlns:a16="http://schemas.microsoft.com/office/drawing/2014/main" id="{FC042533-5DC4-32E9-6633-A0927F4D5A2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8" name="Oval 127">
                  <a:extLst>
                    <a:ext uri="{FF2B5EF4-FFF2-40B4-BE49-F238E27FC236}">
                      <a16:creationId xmlns:a16="http://schemas.microsoft.com/office/drawing/2014/main" id="{DA1A982F-3CE6-0D51-AE58-1B8834E8874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9" name="Oval 128">
                  <a:extLst>
                    <a:ext uri="{FF2B5EF4-FFF2-40B4-BE49-F238E27FC236}">
                      <a16:creationId xmlns:a16="http://schemas.microsoft.com/office/drawing/2014/main" id="{FAA28A20-B6BB-F5BB-F06E-43C0ADF97D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0" name="Oval 129">
                  <a:extLst>
                    <a:ext uri="{FF2B5EF4-FFF2-40B4-BE49-F238E27FC236}">
                      <a16:creationId xmlns:a16="http://schemas.microsoft.com/office/drawing/2014/main" id="{8ED43C5F-2D41-98BB-947B-7AA8153FD2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1" name="Oval 130">
                  <a:extLst>
                    <a:ext uri="{FF2B5EF4-FFF2-40B4-BE49-F238E27FC236}">
                      <a16:creationId xmlns:a16="http://schemas.microsoft.com/office/drawing/2014/main" id="{CC1EEDF3-B618-C7F3-90EA-15813C6E07C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2" name="Oval 131">
                  <a:extLst>
                    <a:ext uri="{FF2B5EF4-FFF2-40B4-BE49-F238E27FC236}">
                      <a16:creationId xmlns:a16="http://schemas.microsoft.com/office/drawing/2014/main" id="{AA3BEDD2-9644-8AFF-3216-FEBE7675797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3" name="Oval 132">
                  <a:extLst>
                    <a:ext uri="{FF2B5EF4-FFF2-40B4-BE49-F238E27FC236}">
                      <a16:creationId xmlns:a16="http://schemas.microsoft.com/office/drawing/2014/main" id="{BA7C9D26-DB5A-2A93-2656-A3BC4AE5B6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4" name="Oval 133">
                  <a:extLst>
                    <a:ext uri="{FF2B5EF4-FFF2-40B4-BE49-F238E27FC236}">
                      <a16:creationId xmlns:a16="http://schemas.microsoft.com/office/drawing/2014/main" id="{A844F0EF-0EFD-8B2D-1A6F-F8E2441E9A6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45EE9E75-4775-0B6F-20C9-AB537786BA20}"/>
                </a:ext>
              </a:extLst>
            </p:cNvPr>
            <p:cNvSpPr txBox="1"/>
            <p:nvPr/>
          </p:nvSpPr>
          <p:spPr>
            <a:xfrm>
              <a:off x="3378212" y="3817337"/>
              <a:ext cx="17225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cs typeface="Times New Roman" panose="02020603050405020304" pitchFamily="18" charset="0"/>
                </a:rPr>
                <a:t>K-Means</a:t>
              </a:r>
            </a:p>
          </p:txBody>
        </p:sp>
        <p:cxnSp>
          <p:nvCxnSpPr>
            <p:cNvPr id="113" name="Straight Arrow Connector 112">
              <a:extLst>
                <a:ext uri="{FF2B5EF4-FFF2-40B4-BE49-F238E27FC236}">
                  <a16:creationId xmlns:a16="http://schemas.microsoft.com/office/drawing/2014/main" id="{9823ADD6-A985-B516-EE58-1BE33785A4AB}"/>
                </a:ext>
              </a:extLst>
            </p:cNvPr>
            <p:cNvCxnSpPr>
              <a:cxnSpLocks/>
              <a:stCxn id="109" idx="3"/>
            </p:cNvCxnSpPr>
            <p:nvPr/>
          </p:nvCxnSpPr>
          <p:spPr>
            <a:xfrm flipV="1">
              <a:off x="5100727" y="4381253"/>
              <a:ext cx="188636" cy="1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1" name="Elbow Connector 150">
            <a:extLst>
              <a:ext uri="{FF2B5EF4-FFF2-40B4-BE49-F238E27FC236}">
                <a16:creationId xmlns:a16="http://schemas.microsoft.com/office/drawing/2014/main" id="{2BF60837-723A-39AC-82C6-6EAF2D08E636}"/>
              </a:ext>
            </a:extLst>
          </p:cNvPr>
          <p:cNvCxnSpPr>
            <a:cxnSpLocks/>
          </p:cNvCxnSpPr>
          <p:nvPr/>
        </p:nvCxnSpPr>
        <p:spPr>
          <a:xfrm flipV="1">
            <a:off x="2144338" y="2970723"/>
            <a:ext cx="1899661" cy="135447"/>
          </a:xfrm>
          <a:prstGeom prst="bentConnector2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337CD08-0986-C78B-DE95-9EE20BE6B71E}"/>
              </a:ext>
            </a:extLst>
          </p:cNvPr>
          <p:cNvGrpSpPr/>
          <p:nvPr/>
        </p:nvGrpSpPr>
        <p:grpSpPr>
          <a:xfrm>
            <a:off x="1168456" y="3043058"/>
            <a:ext cx="912190" cy="144869"/>
            <a:chOff x="502341" y="3794760"/>
            <a:chExt cx="1036376" cy="164592"/>
          </a:xfrm>
        </p:grpSpPr>
        <p:cxnSp>
          <p:nvCxnSpPr>
            <p:cNvPr id="153" name="Connector 277">
              <a:extLst>
                <a:ext uri="{FF2B5EF4-FFF2-40B4-BE49-F238E27FC236}">
                  <a16:creationId xmlns:a16="http://schemas.microsoft.com/office/drawing/2014/main" id="{A4329B8E-D80A-487C-5133-F3D18A8D73A5}"/>
                </a:ext>
              </a:extLst>
            </p:cNvPr>
            <p:cNvCxnSpPr>
              <a:cxnSpLocks/>
            </p:cNvCxnSpPr>
            <p:nvPr/>
          </p:nvCxnSpPr>
          <p:spPr>
            <a:xfrm>
              <a:off x="510887" y="3877056"/>
              <a:ext cx="1019284" cy="0"/>
            </a:xfrm>
            <a:prstGeom prst="line">
              <a:avLst/>
            </a:prstGeom>
            <a:ln w="3175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Connector 278">
              <a:extLst>
                <a:ext uri="{FF2B5EF4-FFF2-40B4-BE49-F238E27FC236}">
                  <a16:creationId xmlns:a16="http://schemas.microsoft.com/office/drawing/2014/main" id="{08F7D9D3-CF0B-CB8C-68C3-6B5F6751A1A5}"/>
                </a:ext>
              </a:extLst>
            </p:cNvPr>
            <p:cNvCxnSpPr/>
            <p:nvPr/>
          </p:nvCxnSpPr>
          <p:spPr>
            <a:xfrm>
              <a:off x="502341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Connector 279">
              <a:extLst>
                <a:ext uri="{FF2B5EF4-FFF2-40B4-BE49-F238E27FC236}">
                  <a16:creationId xmlns:a16="http://schemas.microsoft.com/office/drawing/2014/main" id="{3DC86D92-DCA3-7F41-8442-FBD72AB14554}"/>
                </a:ext>
              </a:extLst>
            </p:cNvPr>
            <p:cNvCxnSpPr/>
            <p:nvPr/>
          </p:nvCxnSpPr>
          <p:spPr>
            <a:xfrm>
              <a:off x="1538717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" name="Oval 155">
            <a:extLst>
              <a:ext uri="{FF2B5EF4-FFF2-40B4-BE49-F238E27FC236}">
                <a16:creationId xmlns:a16="http://schemas.microsoft.com/office/drawing/2014/main" id="{733CE930-DFE6-2B5E-DA0C-63DB165C1432}"/>
              </a:ext>
            </a:extLst>
          </p:cNvPr>
          <p:cNvSpPr/>
          <p:nvPr/>
        </p:nvSpPr>
        <p:spPr>
          <a:xfrm>
            <a:off x="1796704" y="3061166"/>
            <a:ext cx="108652" cy="108652"/>
          </a:xfrm>
          <a:prstGeom prst="ellipse">
            <a:avLst/>
          </a:prstGeom>
          <a:solidFill>
            <a:srgbClr val="3A7A45"/>
          </a:solidFill>
          <a:ln w="1651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0064F53B-6EBE-9686-31E9-5FE666A6CCF8}"/>
              </a:ext>
            </a:extLst>
          </p:cNvPr>
          <p:cNvSpPr txBox="1"/>
          <p:nvPr/>
        </p:nvSpPr>
        <p:spPr>
          <a:xfrm>
            <a:off x="1004162" y="2814970"/>
            <a:ext cx="1240779" cy="1896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sz="1400" b="0" i="0" dirty="0">
                <a:solidFill>
                  <a:srgbClr val="000000"/>
                </a:solidFill>
                <a:cs typeface="Times New Roman" panose="02020603050405020304" pitchFamily="18" charset="0"/>
              </a:rPr>
              <a:t>Compression </a:t>
            </a:r>
            <a:r>
              <a:rPr sz="1400" b="1" i="0" dirty="0">
                <a:solidFill>
                  <a:srgbClr val="000000"/>
                </a:solidFill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98EB1AE5-57D7-F3F2-B0F6-DCEF8B28BE48}"/>
              </a:ext>
            </a:extLst>
          </p:cNvPr>
          <p:cNvSpPr txBox="1"/>
          <p:nvPr/>
        </p:nvSpPr>
        <p:spPr>
          <a:xfrm>
            <a:off x="904563" y="3211209"/>
            <a:ext cx="654805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efficien</a:t>
            </a:r>
            <a:r>
              <a:rPr lang="en-US" sz="1000" dirty="0">
                <a:solidFill>
                  <a:srgbClr val="000000"/>
                </a:solidFill>
                <a:cs typeface="Times New Roman" panose="02020603050405020304" pitchFamily="18" charset="0"/>
              </a:rPr>
              <a:t>cy</a:t>
            </a:r>
            <a:endParaRPr sz="10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7D0C2E38-D5E4-8993-C081-8A0853DC6D23}"/>
              </a:ext>
            </a:extLst>
          </p:cNvPr>
          <p:cNvSpPr txBox="1"/>
          <p:nvPr/>
        </p:nvSpPr>
        <p:spPr>
          <a:xfrm>
            <a:off x="1785383" y="3211209"/>
            <a:ext cx="457371" cy="1354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quality</a:t>
            </a:r>
          </a:p>
        </p:txBody>
      </p:sp>
      <p:sp>
        <p:nvSpPr>
          <p:cNvPr id="160" name="Rounded Rectangle 159">
            <a:extLst>
              <a:ext uri="{FF2B5EF4-FFF2-40B4-BE49-F238E27FC236}">
                <a16:creationId xmlns:a16="http://schemas.microsoft.com/office/drawing/2014/main" id="{1128BB4A-5DDC-92FB-5477-DEAABA8B3986}"/>
              </a:ext>
            </a:extLst>
          </p:cNvPr>
          <p:cNvSpPr/>
          <p:nvPr/>
        </p:nvSpPr>
        <p:spPr>
          <a:xfrm>
            <a:off x="2580863" y="979189"/>
            <a:ext cx="961210" cy="2293831"/>
          </a:xfrm>
          <a:prstGeom prst="roundRect">
            <a:avLst>
              <a:gd name="adj" fmla="val 13749"/>
            </a:avLst>
          </a:prstGeom>
          <a:solidFill>
            <a:srgbClr val="EAF1F8"/>
          </a:solidFill>
          <a:ln w="19050">
            <a:solidFill>
              <a:srgbClr val="4F7C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Times New Roman" panose="02020603050405020304" pitchFamily="18" charset="0"/>
              </a:rPr>
              <a:t>Multi-View Backbone</a:t>
            </a:r>
          </a:p>
        </p:txBody>
      </p:sp>
      <p:pic>
        <p:nvPicPr>
          <p:cNvPr id="167" name="Picture 166">
            <a:extLst>
              <a:ext uri="{FF2B5EF4-FFF2-40B4-BE49-F238E27FC236}">
                <a16:creationId xmlns:a16="http://schemas.microsoft.com/office/drawing/2014/main" id="{8EEC81FC-5289-E2C9-EAD5-62079E3583F5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2278" y="3419491"/>
            <a:ext cx="4416106" cy="2780511"/>
          </a:xfrm>
          <a:prstGeom prst="rect">
            <a:avLst/>
          </a:prstGeom>
        </p:spPr>
      </p:pic>
      <p:grpSp>
        <p:nvGrpSpPr>
          <p:cNvPr id="168" name="Group 167">
            <a:extLst>
              <a:ext uri="{FF2B5EF4-FFF2-40B4-BE49-F238E27FC236}">
                <a16:creationId xmlns:a16="http://schemas.microsoft.com/office/drawing/2014/main" id="{FC53C2A2-0802-86BB-4C3C-010AAA53054E}"/>
              </a:ext>
            </a:extLst>
          </p:cNvPr>
          <p:cNvGrpSpPr>
            <a:grpSpLocks noChangeAspect="1"/>
          </p:cNvGrpSpPr>
          <p:nvPr/>
        </p:nvGrpSpPr>
        <p:grpSpPr>
          <a:xfrm>
            <a:off x="9245608" y="1413494"/>
            <a:ext cx="2155342" cy="1598977"/>
            <a:chOff x="8816131" y="4591834"/>
            <a:chExt cx="1835611" cy="1361779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0E567780-97E5-0AA1-AFEC-109B0C6B2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23626" y="4592145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1361468 h 1361468"/>
                <a:gd name="csX2" fmla="*/ 0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1361468"/>
                  </a:lnTo>
                  <a:lnTo>
                    <a:pt x="0" y="1361468"/>
                  </a:lnTo>
                  <a:close/>
                </a:path>
              </a:pathLst>
            </a:custGeom>
            <a:ln>
              <a:noFill/>
            </a:ln>
          </p:spPr>
        </p:pic>
        <p:pic>
          <p:nvPicPr>
            <p:cNvPr id="170" name="Picture 169">
              <a:extLst>
                <a:ext uri="{FF2B5EF4-FFF2-40B4-BE49-F238E27FC236}">
                  <a16:creationId xmlns:a16="http://schemas.microsoft.com/office/drawing/2014/main" id="{261F4D78-F2BC-73F5-15C1-7D78C220A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6131" y="4591834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0 h 1361468"/>
                <a:gd name="csX2" fmla="*/ 1828116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0"/>
                  </a:lnTo>
                  <a:lnTo>
                    <a:pt x="1828116" y="1361468"/>
                  </a:lnTo>
                  <a:close/>
                </a:path>
              </a:pathLst>
            </a:cu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4189984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E1C85B-C1E1-BF04-ACC5-93CF0FF5F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053D0B5-BE4A-042A-46BE-F5F7B858CADF}"/>
              </a:ext>
            </a:extLst>
          </p:cNvPr>
          <p:cNvSpPr/>
          <p:nvPr/>
        </p:nvSpPr>
        <p:spPr>
          <a:xfrm>
            <a:off x="934423" y="1848765"/>
            <a:ext cx="5017858" cy="3336693"/>
          </a:xfrm>
          <a:prstGeom prst="roundRect">
            <a:avLst>
              <a:gd name="adj" fmla="val 8689"/>
            </a:avLst>
          </a:prstGeom>
          <a:noFill/>
          <a:ln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2_r8x8F64_rt">
            <a:hlinkClick r:id="" action="ppaction://media"/>
            <a:extLst>
              <a:ext uri="{FF2B5EF4-FFF2-40B4-BE49-F238E27FC236}">
                <a16:creationId xmlns:a16="http://schemas.microsoft.com/office/drawing/2014/main" id="{920B4C69-6A23-5E6D-0E77-6F03370C0A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76085" t="57908" r="2172" b="1218"/>
          <a:stretch>
            <a:fillRect/>
          </a:stretch>
        </p:blipFill>
        <p:spPr>
          <a:xfrm>
            <a:off x="3108460" y="2258397"/>
            <a:ext cx="2774371" cy="2742934"/>
          </a:xfrm>
          <a:prstGeom prst="roundRect">
            <a:avLst>
              <a:gd name="adj" fmla="val 5280"/>
            </a:avLst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A6DCAF-E906-A9C3-07AF-9871DEE02BB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4423" y="2364520"/>
            <a:ext cx="2250833" cy="25222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70B8EE-9F2E-4A33-3837-4E4A28A87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Test Time Optimization 🤝🏼 Pose Alignment</a:t>
            </a:r>
            <a:endParaRPr lang="en-US" dirty="0">
              <a:latin typeface="+mn-lt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05257-F24B-84A7-1B28-CC21954D2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BC5A8-992D-734F-B487-F08778CA2C24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23BBE-5128-09BC-5774-27EEA61F6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D5D89-4E54-088A-7911-22DE6FAFC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27</a:t>
            </a:fld>
            <a:endParaRPr lang="de-CH" noProof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E18821-028B-5AB0-778D-81B169A0A561}"/>
              </a:ext>
            </a:extLst>
          </p:cNvPr>
          <p:cNvSpPr txBox="1"/>
          <p:nvPr/>
        </p:nvSpPr>
        <p:spPr>
          <a:xfrm>
            <a:off x="934423" y="1802619"/>
            <a:ext cx="5017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Token Test Time Optimization</a:t>
            </a:r>
          </a:p>
        </p:txBody>
      </p:sp>
      <p:sp>
        <p:nvSpPr>
          <p:cNvPr id="10" name="Curved Down Arrow 9">
            <a:extLst>
              <a:ext uri="{FF2B5EF4-FFF2-40B4-BE49-F238E27FC236}">
                <a16:creationId xmlns:a16="http://schemas.microsoft.com/office/drawing/2014/main" id="{8CACFA51-ECB6-6582-2F74-735F5D90DA9C}"/>
              </a:ext>
            </a:extLst>
          </p:cNvPr>
          <p:cNvSpPr/>
          <p:nvPr/>
        </p:nvSpPr>
        <p:spPr>
          <a:xfrm>
            <a:off x="2835994" y="1172926"/>
            <a:ext cx="6535711" cy="539750"/>
          </a:xfrm>
          <a:prstGeom prst="curvedDownArrow">
            <a:avLst>
              <a:gd name="adj1" fmla="val 25000"/>
              <a:gd name="adj2" fmla="val 187174"/>
              <a:gd name="adj3" fmla="val 25000"/>
            </a:avLst>
          </a:prstGeom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Good Gaussians =&gt; Good Alignment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C9837E-B80E-87E6-BB29-EB572F15C093}"/>
              </a:ext>
            </a:extLst>
          </p:cNvPr>
          <p:cNvGrpSpPr/>
          <p:nvPr/>
        </p:nvGrpSpPr>
        <p:grpSpPr>
          <a:xfrm>
            <a:off x="2835994" y="5294279"/>
            <a:ext cx="6535711" cy="539750"/>
            <a:chOff x="2923082" y="5294279"/>
            <a:chExt cx="6535711" cy="539750"/>
          </a:xfrm>
        </p:grpSpPr>
        <p:sp>
          <p:nvSpPr>
            <p:cNvPr id="11" name="Curved Down Arrow 10">
              <a:extLst>
                <a:ext uri="{FF2B5EF4-FFF2-40B4-BE49-F238E27FC236}">
                  <a16:creationId xmlns:a16="http://schemas.microsoft.com/office/drawing/2014/main" id="{F55DBEF6-EC98-3E1E-B75D-B4D9754A0695}"/>
                </a:ext>
              </a:extLst>
            </p:cNvPr>
            <p:cNvSpPr/>
            <p:nvPr/>
          </p:nvSpPr>
          <p:spPr>
            <a:xfrm rot="10800000">
              <a:off x="2923082" y="5294279"/>
              <a:ext cx="6535711" cy="539750"/>
            </a:xfrm>
            <a:prstGeom prst="curvedDownArrow">
              <a:avLst>
                <a:gd name="adj1" fmla="val 25000"/>
                <a:gd name="adj2" fmla="val 187174"/>
                <a:gd name="adj3" fmla="val 25000"/>
              </a:avLst>
            </a:prstGeom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13EA30E-40BF-3389-DD84-0527D14B6431}"/>
                </a:ext>
              </a:extLst>
            </p:cNvPr>
            <p:cNvSpPr txBox="1"/>
            <p:nvPr/>
          </p:nvSpPr>
          <p:spPr>
            <a:xfrm>
              <a:off x="4440297" y="5379488"/>
              <a:ext cx="35012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Good Alignment =&gt; Good TTO</a:t>
              </a:r>
            </a:p>
          </p:txBody>
        </p:sp>
      </p:grp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C879B505-CAAB-A0DF-AA26-78A3766642AF}"/>
              </a:ext>
            </a:extLst>
          </p:cNvPr>
          <p:cNvSpPr/>
          <p:nvPr/>
        </p:nvSpPr>
        <p:spPr>
          <a:xfrm>
            <a:off x="6239721" y="1848765"/>
            <a:ext cx="5017856" cy="3336693"/>
          </a:xfrm>
          <a:prstGeom prst="roundRect">
            <a:avLst>
              <a:gd name="adj" fmla="val 8689"/>
            </a:avLst>
          </a:prstGeom>
          <a:noFill/>
          <a:ln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ose_alignment">
            <a:hlinkClick r:id="" action="ppaction://media"/>
            <a:extLst>
              <a:ext uri="{FF2B5EF4-FFF2-40B4-BE49-F238E27FC236}">
                <a16:creationId xmlns:a16="http://schemas.microsoft.com/office/drawing/2014/main" id="{04B05C38-8862-4BBA-0140-97407037D50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256443" y="2796071"/>
            <a:ext cx="4984412" cy="166147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9F67E07-18B8-78D2-6977-5B5225F8173F}"/>
              </a:ext>
            </a:extLst>
          </p:cNvPr>
          <p:cNvSpPr txBox="1"/>
          <p:nvPr/>
        </p:nvSpPr>
        <p:spPr>
          <a:xfrm>
            <a:off x="6256443" y="1802619"/>
            <a:ext cx="4984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Pose Alignment</a:t>
            </a:r>
          </a:p>
        </p:txBody>
      </p:sp>
    </p:spTree>
    <p:extLst>
      <p:ext uri="{BB962C8B-B14F-4D97-AF65-F5344CB8AC3E}">
        <p14:creationId xmlns:p14="http://schemas.microsoft.com/office/powerpoint/2010/main" val="25702286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2" repeatCount="indefinite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23" grpId="0" animBg="1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E1C85B-C1E1-BF04-ACC5-93CF0FF5F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0B8EE-9F2E-4A33-3837-4E4A28A87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Alternating TTO and pose alignment improves the pose a lot</a:t>
            </a:r>
            <a:endParaRPr lang="en-US" dirty="0">
              <a:latin typeface="+mn-lt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05257-F24B-84A7-1B28-CC21954D2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75468-89FC-0341-ADFB-CA73A453CB97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23BBE-5128-09BC-5774-27EEA61F6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D5D89-4E54-088A-7911-22DE6FAFC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28</a:t>
            </a:fld>
            <a:endParaRPr lang="de-CH" noProof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9EE418-596B-B43B-D66C-A01274E4A4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570"/>
          <a:stretch>
            <a:fillRect/>
          </a:stretch>
        </p:blipFill>
        <p:spPr>
          <a:xfrm>
            <a:off x="731838" y="1412875"/>
            <a:ext cx="10728325" cy="374024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A687ABE-32F6-4369-EA7B-A9F388C33CF7}"/>
              </a:ext>
            </a:extLst>
          </p:cNvPr>
          <p:cNvCxnSpPr>
            <a:cxnSpLocks/>
          </p:cNvCxnSpPr>
          <p:nvPr/>
        </p:nvCxnSpPr>
        <p:spPr>
          <a:xfrm flipV="1">
            <a:off x="7564106" y="2909942"/>
            <a:ext cx="0" cy="1601098"/>
          </a:xfrm>
          <a:prstGeom prst="straightConnector1">
            <a:avLst/>
          </a:prstGeom>
          <a:ln w="19050" cap="rnd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C5F19E5-D104-7B2E-E560-59B32EFC5EB6}"/>
              </a:ext>
            </a:extLst>
          </p:cNvPr>
          <p:cNvSpPr txBox="1"/>
          <p:nvPr/>
        </p:nvSpPr>
        <p:spPr>
          <a:xfrm>
            <a:off x="7601356" y="3643125"/>
            <a:ext cx="9188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</a:rPr>
              <a:t>+ 25 AUC@3</a:t>
            </a:r>
          </a:p>
        </p:txBody>
      </p:sp>
    </p:spTree>
    <p:extLst>
      <p:ext uri="{BB962C8B-B14F-4D97-AF65-F5344CB8AC3E}">
        <p14:creationId xmlns:p14="http://schemas.microsoft.com/office/powerpoint/2010/main" val="14160871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1DE780-47DE-9982-3798-7E561F8FF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922B3-585C-CEC1-2BF9-6351F2F59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and reconstruction as well </a:t>
            </a:r>
            <a:endParaRPr lang="en-US" dirty="0">
              <a:latin typeface="+mn-lt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EABDC-4B38-054F-8AF1-EC43C5EF5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90A8D-8414-0841-9A0A-BE118CC726A6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05712-8630-A3EB-F7DF-B9D935EE8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F6CF7-BB5D-FCC9-CDA9-F9A29320D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29</a:t>
            </a:fld>
            <a:endParaRPr lang="de-CH" noProof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FE06AA7-53A0-E3CB-27B4-DD4AF2A9BC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872" t="8083"/>
          <a:stretch>
            <a:fillRect/>
          </a:stretch>
        </p:blipFill>
        <p:spPr>
          <a:xfrm>
            <a:off x="731837" y="1412874"/>
            <a:ext cx="10728325" cy="4035371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1207279-1484-249F-56C1-36A3A1EF292D}"/>
              </a:ext>
            </a:extLst>
          </p:cNvPr>
          <p:cNvCxnSpPr>
            <a:cxnSpLocks/>
          </p:cNvCxnSpPr>
          <p:nvPr/>
        </p:nvCxnSpPr>
        <p:spPr>
          <a:xfrm flipV="1">
            <a:off x="4877053" y="2003563"/>
            <a:ext cx="0" cy="2712816"/>
          </a:xfrm>
          <a:prstGeom prst="straightConnector1">
            <a:avLst/>
          </a:prstGeom>
          <a:ln w="19050" cap="rnd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69BAA1F-F16D-FF37-5C3D-EF1E2ECBF0E1}"/>
              </a:ext>
            </a:extLst>
          </p:cNvPr>
          <p:cNvSpPr txBox="1"/>
          <p:nvPr/>
        </p:nvSpPr>
        <p:spPr>
          <a:xfrm>
            <a:off x="4922995" y="3305889"/>
            <a:ext cx="8162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</a:rPr>
              <a:t>+ 4.5 PSNR</a:t>
            </a:r>
          </a:p>
        </p:txBody>
      </p:sp>
    </p:spTree>
    <p:extLst>
      <p:ext uri="{BB962C8B-B14F-4D97-AF65-F5344CB8AC3E}">
        <p14:creationId xmlns:p14="http://schemas.microsoft.com/office/powerpoint/2010/main" val="1863697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530224-B225-C992-EE99-AEFC27832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06F5F0-F546-432C-74B2-ACA63B817F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31092" y="1020241"/>
            <a:ext cx="1600946" cy="1600946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27791F-ACC6-9C2E-8588-C8BE567FA9E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31836" y="2740617"/>
            <a:ext cx="1600202" cy="160020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0B1730-F268-C5FA-D181-4D5051307AF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31837" y="4460251"/>
            <a:ext cx="1600201" cy="1600201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F3767C-7347-D0CF-1BA2-03C87CF6821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454788" y="1020241"/>
            <a:ext cx="1600946" cy="1600946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4CD96A-C0B0-2CBE-1107-89A973797D2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455532" y="2740618"/>
            <a:ext cx="1600202" cy="160020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F60DBE-DE0E-A432-041A-9FBD93B5EAB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2455533" y="4460251"/>
            <a:ext cx="1600201" cy="1600201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2B12FB-69E4-B385-096B-8E58060A4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you want the capture in &lt; 1 sec and only have a few images?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9BC50-2C02-62A3-FE65-7CEC84588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3605C-3AF6-6E46-9993-8A9D7397C9E3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A1B65-DF24-63AC-F415-D0B9FEB84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1D958-25B5-284A-ABB6-F63F8F2D6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3</a:t>
            </a:fld>
            <a:endParaRPr lang="de-CH" noProof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AE3EEE2-DB17-214A-A31D-D90898AD9A70}"/>
              </a:ext>
            </a:extLst>
          </p:cNvPr>
          <p:cNvCxnSpPr>
            <a:cxnSpLocks/>
          </p:cNvCxnSpPr>
          <p:nvPr/>
        </p:nvCxnSpPr>
        <p:spPr>
          <a:xfrm>
            <a:off x="4378960" y="3550884"/>
            <a:ext cx="1838960" cy="0"/>
          </a:xfrm>
          <a:prstGeom prst="straightConnector1">
            <a:avLst/>
          </a:prstGeom>
          <a:ln w="53975" cap="rnd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BFDA180-E0EC-80FF-7B7C-271C0AFD35DF}"/>
              </a:ext>
            </a:extLst>
          </p:cNvPr>
          <p:cNvSpPr txBox="1"/>
          <p:nvPr/>
        </p:nvSpPr>
        <p:spPr>
          <a:xfrm>
            <a:off x="5037791" y="3037116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???</a:t>
            </a:r>
          </a:p>
        </p:txBody>
      </p:sp>
      <p:pic>
        <p:nvPicPr>
          <p:cNvPr id="14" name="wiggle">
            <a:hlinkClick r:id="" action="ppaction://media"/>
            <a:extLst>
              <a:ext uri="{FF2B5EF4-FFF2-40B4-BE49-F238E27FC236}">
                <a16:creationId xmlns:a16="http://schemas.microsoft.com/office/drawing/2014/main" id="{71C22DCA-3443-2001-9A7F-CB7C49FD63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20691" y="1020240"/>
            <a:ext cx="5040215" cy="5040215"/>
          </a:xfrm>
          <a:prstGeom prst="roundRect">
            <a:avLst>
              <a:gd name="adj" fmla="val 5122"/>
            </a:avLst>
          </a:prstGeom>
        </p:spPr>
      </p:pic>
    </p:spTree>
    <p:extLst>
      <p:ext uri="{BB962C8B-B14F-4D97-AF65-F5344CB8AC3E}">
        <p14:creationId xmlns:p14="http://schemas.microsoft.com/office/powerpoint/2010/main" val="359287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5F88E0-D48B-2823-1AE9-EE123EFFA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D105E-B317-E484-78F7-D3E77A57B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8A10-25CC-865D-8C91-DC1ECF51E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4A56E-7716-4F4E-84E1-D424E2CBFEC6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1A38C-8A85-2A11-CF31-7BCA0593C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90AB6-8A4F-3D40-386A-B98CDAB3E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30</a:t>
            </a:fld>
            <a:endParaRPr lang="de-CH" noProof="0"/>
          </a:p>
        </p:txBody>
      </p:sp>
      <p:pic>
        <p:nvPicPr>
          <p:cNvPr id="3" name="s0_r16x2F60_rt">
            <a:hlinkClick r:id="" action="ppaction://media"/>
            <a:extLst>
              <a:ext uri="{FF2B5EF4-FFF2-40B4-BE49-F238E27FC236}">
                <a16:creationId xmlns:a16="http://schemas.microsoft.com/office/drawing/2014/main" id="{3EB5302B-1B27-F4FF-5DDF-1D9A07F1EC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31648" y="270459"/>
            <a:ext cx="9348044" cy="620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2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5F88E0-D48B-2823-1AE9-EE123EFFA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D105E-B317-E484-78F7-D3E77A57B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8A10-25CC-865D-8C91-DC1ECF51E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A936C-3553-2E40-AFBB-BE2D79F0E5F7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1A38C-8A85-2A11-CF31-7BCA0593C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90AB6-8A4F-3D40-386A-B98CDAB3E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31</a:t>
            </a:fld>
            <a:endParaRPr lang="de-CH" noProof="0"/>
          </a:p>
        </p:txBody>
      </p:sp>
      <p:pic>
        <p:nvPicPr>
          <p:cNvPr id="3" name="s16_r16x2F60_rt">
            <a:hlinkClick r:id="" action="ppaction://media"/>
            <a:extLst>
              <a:ext uri="{FF2B5EF4-FFF2-40B4-BE49-F238E27FC236}">
                <a16:creationId xmlns:a16="http://schemas.microsoft.com/office/drawing/2014/main" id="{2B1C0380-EF0D-C648-2214-A0F89A3157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31648" y="270460"/>
            <a:ext cx="9348043" cy="620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0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0532DF-6E42-1A47-29E3-26F4A606E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0E4F3-4829-FD6F-82D1-1CA7738CB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further improve the model?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68CB2-D37B-CB83-B351-24A338B88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C3927-76D7-C043-B79C-2CA07D34538D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C4B545-3ED9-0F20-0D0F-3B7CD59AE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DD23D-5A58-0081-557D-D260D8BAA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32</a:t>
            </a:fld>
            <a:endParaRPr lang="de-CH" noProof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520C69-7DE3-5D50-5DBC-601870A199EE}"/>
              </a:ext>
            </a:extLst>
          </p:cNvPr>
          <p:cNvSpPr txBox="1"/>
          <p:nvPr/>
        </p:nvSpPr>
        <p:spPr>
          <a:xfrm>
            <a:off x="731837" y="1422835"/>
            <a:ext cx="536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How can we </a:t>
            </a:r>
            <a:r>
              <a:rPr lang="en-US" dirty="0">
                <a:solidFill>
                  <a:schemeClr val="accent1"/>
                </a:solidFill>
              </a:rPr>
              <a:t>refine the predicted gaussians</a:t>
            </a:r>
            <a:r>
              <a:rPr lang="en-US" dirty="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0E8B0B-13D5-566E-C0A7-C84BC1B76E31}"/>
              </a:ext>
            </a:extLst>
          </p:cNvPr>
          <p:cNvSpPr txBox="1"/>
          <p:nvPr/>
        </p:nvSpPr>
        <p:spPr>
          <a:xfrm>
            <a:off x="6095998" y="1412875"/>
            <a:ext cx="5364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How can learn good </a:t>
            </a:r>
            <a:r>
              <a:rPr lang="en-US" dirty="0">
                <a:solidFill>
                  <a:schemeClr val="accent1"/>
                </a:solidFill>
              </a:rPr>
              <a:t>features for clustering</a:t>
            </a:r>
            <a:r>
              <a:rPr lang="en-US" dirty="0"/>
              <a:t>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D96C05-0F5B-2F74-4F0A-E8497C5D0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0171" y="2068282"/>
            <a:ext cx="4015408" cy="189321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C530AB2-7A81-031D-B194-3B9287ED04FD}"/>
              </a:ext>
            </a:extLst>
          </p:cNvPr>
          <p:cNvSpPr txBox="1"/>
          <p:nvPr/>
        </p:nvSpPr>
        <p:spPr>
          <a:xfrm>
            <a:off x="6830171" y="1802127"/>
            <a:ext cx="40154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Input Views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126BE3D-F198-E239-EE04-A478797CD7D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0171" y="4295363"/>
            <a:ext cx="4015408" cy="189321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B368823-17EC-1736-E0F8-BCF663576394}"/>
              </a:ext>
            </a:extLst>
          </p:cNvPr>
          <p:cNvSpPr txBox="1"/>
          <p:nvPr/>
        </p:nvSpPr>
        <p:spPr>
          <a:xfrm>
            <a:off x="6830171" y="4049655"/>
            <a:ext cx="40154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PCA on Tokens</a:t>
            </a:r>
          </a:p>
        </p:txBody>
      </p:sp>
      <p:pic>
        <p:nvPicPr>
          <p:cNvPr id="7" name="s2_r8x8F64_rt">
            <a:hlinkClick r:id="" action="ppaction://media"/>
            <a:extLst>
              <a:ext uri="{FF2B5EF4-FFF2-40B4-BE49-F238E27FC236}">
                <a16:creationId xmlns:a16="http://schemas.microsoft.com/office/drawing/2014/main" id="{27C43066-7A96-E29D-D83E-DDCCC06791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76085" t="57908" r="2172" b="1218"/>
          <a:stretch>
            <a:fillRect/>
          </a:stretch>
        </p:blipFill>
        <p:spPr>
          <a:xfrm>
            <a:off x="1319223" y="2063737"/>
            <a:ext cx="4189389" cy="4141919"/>
          </a:xfrm>
          <a:prstGeom prst="roundRect">
            <a:avLst>
              <a:gd name="adj" fmla="val 5280"/>
            </a:avLst>
          </a:prstGeom>
        </p:spPr>
      </p:pic>
    </p:spTree>
    <p:extLst>
      <p:ext uri="{BB962C8B-B14F-4D97-AF65-F5344CB8AC3E}">
        <p14:creationId xmlns:p14="http://schemas.microsoft.com/office/powerpoint/2010/main" val="368633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945500-3268-0EED-CEF4-C1B57E094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0718B-5D16-46B9-6327-A94D6917E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learn good features for clustering?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A94DB-2733-CD2F-861E-63624D721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9046D-C13E-7F40-A36D-1177AB33ED39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2479C-E909-26FE-9C96-B00377B96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D4D0A-746B-9B76-6C69-4B9DD891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33</a:t>
            </a:fld>
            <a:endParaRPr lang="de-CH" noProof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089B511-D5D3-995A-EDD6-6F873836C5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0171" y="1694800"/>
            <a:ext cx="4015408" cy="189321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B221F0D-3584-8CC7-FA77-28D93DBFD8A4}"/>
              </a:ext>
            </a:extLst>
          </p:cNvPr>
          <p:cNvSpPr txBox="1"/>
          <p:nvPr/>
        </p:nvSpPr>
        <p:spPr>
          <a:xfrm>
            <a:off x="6830171" y="1428645"/>
            <a:ext cx="40154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Input Views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B5DCE7F-E3E8-7AC3-A5E1-E105EB3145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0171" y="3921881"/>
            <a:ext cx="4015408" cy="189321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C8CF67-A990-458D-9886-BB6B62665E12}"/>
              </a:ext>
            </a:extLst>
          </p:cNvPr>
          <p:cNvSpPr txBox="1"/>
          <p:nvPr/>
        </p:nvSpPr>
        <p:spPr>
          <a:xfrm>
            <a:off x="6830171" y="3676173"/>
            <a:ext cx="40154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PCA on Tokens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EAC1BF75-D39F-4DDF-A75F-EFFB41795818}"/>
              </a:ext>
            </a:extLst>
          </p:cNvPr>
          <p:cNvGrpSpPr/>
          <p:nvPr/>
        </p:nvGrpSpPr>
        <p:grpSpPr>
          <a:xfrm>
            <a:off x="695998" y="1597541"/>
            <a:ext cx="5400000" cy="1582165"/>
            <a:chOff x="731838" y="888293"/>
            <a:chExt cx="8326138" cy="2475668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CB29C1A7-8686-1326-5D6B-79FECC852105}"/>
                </a:ext>
              </a:extLst>
            </p:cNvPr>
            <p:cNvSpPr/>
            <p:nvPr/>
          </p:nvSpPr>
          <p:spPr>
            <a:xfrm>
              <a:off x="2468769" y="888293"/>
              <a:ext cx="6589207" cy="2475668"/>
            </a:xfrm>
            <a:prstGeom prst="roundRect">
              <a:avLst>
                <a:gd name="adj" fmla="val 5514"/>
              </a:avLst>
            </a:prstGeom>
            <a:solidFill>
              <a:srgbClr val="F9F8F4"/>
            </a:solidFill>
            <a:ln w="19050">
              <a:solidFill>
                <a:srgbClr val="2E312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b" anchorCtr="0"/>
            <a:lstStyle/>
            <a:p>
              <a:pPr algn="r"/>
              <a:r>
                <a:rPr lang="en-US" sz="1050" b="1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ZipSplat</a:t>
              </a:r>
              <a:endParaRPr lang="en-US" sz="1100" b="1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17167D8-443E-1B39-5B87-8E9BF06B7AB6}"/>
                </a:ext>
              </a:extLst>
            </p:cNvPr>
            <p:cNvGrpSpPr/>
            <p:nvPr/>
          </p:nvGrpSpPr>
          <p:grpSpPr>
            <a:xfrm>
              <a:off x="8246113" y="1627134"/>
              <a:ext cx="723756" cy="1158741"/>
              <a:chOff x="8540254" y="2258195"/>
              <a:chExt cx="822289" cy="1316493"/>
            </a:xfrm>
          </p:grpSpPr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239CD926-EF86-9E32-34CA-85EE2121EE54}"/>
                  </a:ext>
                </a:extLst>
              </p:cNvPr>
              <p:cNvSpPr/>
              <p:nvPr/>
            </p:nvSpPr>
            <p:spPr>
              <a:xfrm>
                <a:off x="8540254" y="2258195"/>
                <a:ext cx="822289" cy="1316493"/>
              </a:xfrm>
              <a:prstGeom prst="roundRect">
                <a:avLst>
                  <a:gd name="adj" fmla="val 18352"/>
                </a:avLst>
              </a:prstGeom>
              <a:solidFill>
                <a:srgbClr val="F2E9EE"/>
              </a:solidFill>
              <a:ln w="19050">
                <a:solidFill>
                  <a:srgbClr val="7A3B5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t" anchorCtr="0"/>
              <a:lstStyle/>
              <a:p>
                <a:pPr algn="ctr"/>
                <a:r>
                  <a:rPr lang="en-US" sz="8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MLP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39E7ED9C-CAEF-A463-FE86-E3AA2FDC2A7E}"/>
                      </a:ext>
                    </a:extLst>
                  </p:cNvPr>
                  <p:cNvSpPr txBox="1"/>
                  <p:nvPr/>
                </p:nvSpPr>
                <p:spPr>
                  <a:xfrm>
                    <a:off x="8540254" y="2685609"/>
                    <a:ext cx="822289" cy="32829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en-US" sz="400" b="0" dirty="0">
                        <a:cs typeface="Times New Roman" panose="02020603050405020304" pitchFamily="18" charset="0"/>
                      </a:rPr>
                      <a:t>One Token</a:t>
                    </a:r>
                    <a:endParaRPr lang="en-US" sz="400" b="0" i="1" dirty="0">
                      <a:cs typeface="Times New Roman" panose="02020603050405020304" pitchFamily="18" charset="0"/>
                    </a:endParaRPr>
                  </a:p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en-US" sz="400" b="0" i="1" smtClean="0">
                              <a:latin typeface="Cambria Math" panose="02040503050406030204" pitchFamily="18" charset="0"/>
                            </a:rPr>
                            <m:t>↓</m:t>
                          </m:r>
                        </m:oMath>
                      </m:oMathPara>
                    </a14:m>
                    <a:endParaRPr lang="en-US" sz="400" i="1" dirty="0">
                      <a:cs typeface="Times New Roman" panose="02020603050405020304" pitchFamily="18" charset="0"/>
                    </a:endParaRPr>
                  </a:p>
                  <a:p>
                    <a:pPr algn="ctr"/>
                    <a:r>
                      <a:rPr lang="en-US" sz="400" b="0" dirty="0">
                        <a:cs typeface="Times New Roman" panose="02020603050405020304" pitchFamily="18" charset="0"/>
                      </a:rPr>
                      <a:t>G Gaussians</a:t>
                    </a:r>
                  </a:p>
                </p:txBody>
              </p:sp>
            </mc:Choice>
            <mc:Fallback xmlns="">
              <p:sp>
                <p:nvSpPr>
                  <p:cNvPr id="9" name="TextBox 8">
                    <a:extLst>
                      <a:ext uri="{FF2B5EF4-FFF2-40B4-BE49-F238E27FC236}">
                        <a16:creationId xmlns:a16="http://schemas.microsoft.com/office/drawing/2014/main" id="{39E7ED9C-CAEF-A463-FE86-E3AA2FDC2A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40254" y="2685609"/>
                    <a:ext cx="822289" cy="32829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t="-6250" b="-125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2993444-CECE-F3AA-AFA0-46079745C7DC}"/>
                </a:ext>
              </a:extLst>
            </p:cNvPr>
            <p:cNvCxnSpPr>
              <a:cxnSpLocks/>
              <a:stCxn id="80" idx="3"/>
            </p:cNvCxnSpPr>
            <p:nvPr/>
          </p:nvCxnSpPr>
          <p:spPr>
            <a:xfrm flipV="1">
              <a:off x="8125389" y="2211828"/>
              <a:ext cx="118123" cy="2310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21538AB-44D3-73E5-83FD-4D20CF1402FE}"/>
                </a:ext>
              </a:extLst>
            </p:cNvPr>
            <p:cNvCxnSpPr>
              <a:cxnSpLocks/>
              <a:endCxn id="14" idx="1"/>
            </p:cNvCxnSpPr>
            <p:nvPr/>
          </p:nvCxnSpPr>
          <p:spPr>
            <a:xfrm>
              <a:off x="3529786" y="1537185"/>
              <a:ext cx="169681" cy="1011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F01B44D8-1AE8-8419-A57D-163E18452AC1}"/>
                </a:ext>
              </a:extLst>
            </p:cNvPr>
            <p:cNvSpPr/>
            <p:nvPr/>
          </p:nvSpPr>
          <p:spPr>
            <a:xfrm>
              <a:off x="3699466" y="982332"/>
              <a:ext cx="1516108" cy="1111728"/>
            </a:xfrm>
            <a:prstGeom prst="roundRect">
              <a:avLst>
                <a:gd name="adj" fmla="val 11603"/>
              </a:avLst>
            </a:prstGeom>
            <a:noFill/>
            <a:ln w="19050">
              <a:solidFill>
                <a:srgbClr val="4F7CAC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t" anchorCtr="0"/>
            <a:lstStyle/>
            <a:p>
              <a:pPr algn="ctr"/>
              <a:r>
                <a:rPr lang="en-US" sz="7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T Visual Tokens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75CEE25-DC96-6DD3-EF88-F5946ACA5745}"/>
                </a:ext>
              </a:extLst>
            </p:cNvPr>
            <p:cNvGrpSpPr/>
            <p:nvPr/>
          </p:nvGrpSpPr>
          <p:grpSpPr>
            <a:xfrm>
              <a:off x="3797120" y="1252512"/>
              <a:ext cx="352674" cy="753545"/>
              <a:chOff x="5180999" y="2948908"/>
              <a:chExt cx="400687" cy="856133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FD442AA9-30A7-5302-C4EF-DB08AB7EE1F0}"/>
                  </a:ext>
                </a:extLst>
              </p:cNvPr>
              <p:cNvGrpSpPr/>
              <p:nvPr/>
            </p:nvGrpSpPr>
            <p:grpSpPr>
              <a:xfrm>
                <a:off x="5180999" y="2948908"/>
                <a:ext cx="185186" cy="854233"/>
                <a:chOff x="3439838" y="1725071"/>
                <a:chExt cx="185186" cy="854233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sp>
              <p:nvSpPr>
                <p:cNvPr id="28" name="Rounded Rectangle 27">
                  <a:extLst>
                    <a:ext uri="{FF2B5EF4-FFF2-40B4-BE49-F238E27FC236}">
                      <a16:creationId xmlns:a16="http://schemas.microsoft.com/office/drawing/2014/main" id="{32077773-D657-BF90-279C-DE52D0C0A7F8}"/>
                    </a:ext>
                  </a:extLst>
                </p:cNvPr>
                <p:cNvSpPr/>
                <p:nvPr/>
              </p:nvSpPr>
              <p:spPr>
                <a:xfrm>
                  <a:off x="3439840" y="172507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34309"/>
                  </a:srgbClr>
                </a:solidFill>
                <a:ln w="9525">
                  <a:solidFill>
                    <a:srgbClr val="4F7CAC">
                      <a:alpha val="34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9" name="Rounded Rectangle 28">
                  <a:extLst>
                    <a:ext uri="{FF2B5EF4-FFF2-40B4-BE49-F238E27FC236}">
                      <a16:creationId xmlns:a16="http://schemas.microsoft.com/office/drawing/2014/main" id="{6BA87E73-22D3-522C-4C3B-7E1AFCFF5EDF}"/>
                    </a:ext>
                  </a:extLst>
                </p:cNvPr>
                <p:cNvSpPr/>
                <p:nvPr/>
              </p:nvSpPr>
              <p:spPr>
                <a:xfrm>
                  <a:off x="3439838" y="1948087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34309"/>
                  </a:srgbClr>
                </a:solidFill>
                <a:ln w="9525">
                  <a:solidFill>
                    <a:srgbClr val="4F7CAC">
                      <a:alpha val="34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0" name="Rounded Rectangle 29">
                  <a:extLst>
                    <a:ext uri="{FF2B5EF4-FFF2-40B4-BE49-F238E27FC236}">
                      <a16:creationId xmlns:a16="http://schemas.microsoft.com/office/drawing/2014/main" id="{D3ED9D9C-AC48-E3C1-7945-8D48C3BA2875}"/>
                    </a:ext>
                  </a:extLst>
                </p:cNvPr>
                <p:cNvSpPr/>
                <p:nvPr/>
              </p:nvSpPr>
              <p:spPr>
                <a:xfrm>
                  <a:off x="3439838" y="2171104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BF2F8">
                    <a:alpha val="34309"/>
                  </a:srgbClr>
                </a:solidFill>
                <a:ln w="9525">
                  <a:solidFill>
                    <a:srgbClr val="507CAC">
                      <a:alpha val="34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Rounded Rectangle 30">
                  <a:extLst>
                    <a:ext uri="{FF2B5EF4-FFF2-40B4-BE49-F238E27FC236}">
                      <a16:creationId xmlns:a16="http://schemas.microsoft.com/office/drawing/2014/main" id="{7C7151A3-7495-9364-866A-CEF4930AFA07}"/>
                    </a:ext>
                  </a:extLst>
                </p:cNvPr>
                <p:cNvSpPr/>
                <p:nvPr/>
              </p:nvSpPr>
              <p:spPr>
                <a:xfrm>
                  <a:off x="3439838" y="2394120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34309"/>
                  </a:srgbClr>
                </a:solidFill>
                <a:ln w="9525">
                  <a:solidFill>
                    <a:srgbClr val="4F7CAC">
                      <a:alpha val="34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95A65AB7-5A34-7C20-EDAE-B96CC4B66A9B}"/>
                  </a:ext>
                </a:extLst>
              </p:cNvPr>
              <p:cNvGrpSpPr/>
              <p:nvPr/>
            </p:nvGrpSpPr>
            <p:grpSpPr>
              <a:xfrm>
                <a:off x="5396500" y="2950808"/>
                <a:ext cx="185186" cy="854233"/>
                <a:chOff x="3439838" y="1725071"/>
                <a:chExt cx="185186" cy="854233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sp>
              <p:nvSpPr>
                <p:cNvPr id="24" name="Rounded Rectangle 23">
                  <a:extLst>
                    <a:ext uri="{FF2B5EF4-FFF2-40B4-BE49-F238E27FC236}">
                      <a16:creationId xmlns:a16="http://schemas.microsoft.com/office/drawing/2014/main" id="{6D3A001D-CCF3-4D9C-CBDA-ACDBFFF57224}"/>
                    </a:ext>
                  </a:extLst>
                </p:cNvPr>
                <p:cNvSpPr/>
                <p:nvPr/>
              </p:nvSpPr>
              <p:spPr>
                <a:xfrm>
                  <a:off x="3439840" y="172507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34309"/>
                  </a:srgbClr>
                </a:solidFill>
                <a:ln w="9525">
                  <a:solidFill>
                    <a:srgbClr val="4F7CAC">
                      <a:alpha val="34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" name="Rounded Rectangle 24">
                  <a:extLst>
                    <a:ext uri="{FF2B5EF4-FFF2-40B4-BE49-F238E27FC236}">
                      <a16:creationId xmlns:a16="http://schemas.microsoft.com/office/drawing/2014/main" id="{EB867DC7-98AF-093B-1DE8-DB66E4BB5FAA}"/>
                    </a:ext>
                  </a:extLst>
                </p:cNvPr>
                <p:cNvSpPr/>
                <p:nvPr/>
              </p:nvSpPr>
              <p:spPr>
                <a:xfrm>
                  <a:off x="3439838" y="1948087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34309"/>
                  </a:srgbClr>
                </a:solidFill>
                <a:ln w="9525">
                  <a:solidFill>
                    <a:srgbClr val="4F7CAC">
                      <a:alpha val="34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" name="Rounded Rectangle 25">
                  <a:extLst>
                    <a:ext uri="{FF2B5EF4-FFF2-40B4-BE49-F238E27FC236}">
                      <a16:creationId xmlns:a16="http://schemas.microsoft.com/office/drawing/2014/main" id="{D4D8F45B-97B6-718A-7804-49D83417BCA8}"/>
                    </a:ext>
                  </a:extLst>
                </p:cNvPr>
                <p:cNvSpPr/>
                <p:nvPr/>
              </p:nvSpPr>
              <p:spPr>
                <a:xfrm>
                  <a:off x="3439838" y="2171104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34309"/>
                  </a:srgbClr>
                </a:solidFill>
                <a:ln w="9525">
                  <a:solidFill>
                    <a:srgbClr val="4F7CAC">
                      <a:alpha val="34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" name="Rounded Rectangle 26">
                  <a:extLst>
                    <a:ext uri="{FF2B5EF4-FFF2-40B4-BE49-F238E27FC236}">
                      <a16:creationId xmlns:a16="http://schemas.microsoft.com/office/drawing/2014/main" id="{D6BF11AC-367A-3206-B848-4ACA01D17463}"/>
                    </a:ext>
                  </a:extLst>
                </p:cNvPr>
                <p:cNvSpPr/>
                <p:nvPr/>
              </p:nvSpPr>
              <p:spPr>
                <a:xfrm>
                  <a:off x="3439838" y="2394120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34309"/>
                  </a:srgbClr>
                </a:solidFill>
                <a:ln w="9525">
                  <a:solidFill>
                    <a:srgbClr val="4F7CAC">
                      <a:alpha val="34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679E9F58-6D86-65DB-EA24-8A848EC4BE24}"/>
                </a:ext>
              </a:extLst>
            </p:cNvPr>
            <p:cNvGrpSpPr/>
            <p:nvPr/>
          </p:nvGrpSpPr>
          <p:grpSpPr>
            <a:xfrm>
              <a:off x="4288340" y="1251392"/>
              <a:ext cx="350504" cy="754665"/>
              <a:chOff x="5589870" y="2948908"/>
              <a:chExt cx="398222" cy="857405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C43D36E5-8A09-FFF2-F45C-45593D4FE476}"/>
                  </a:ext>
                </a:extLst>
              </p:cNvPr>
              <p:cNvGrpSpPr/>
              <p:nvPr/>
            </p:nvGrpSpPr>
            <p:grpSpPr>
              <a:xfrm>
                <a:off x="5589870" y="2952080"/>
                <a:ext cx="185186" cy="854233"/>
                <a:chOff x="3439838" y="1725071"/>
                <a:chExt cx="185186" cy="854233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sp>
              <p:nvSpPr>
                <p:cNvPr id="39" name="Rounded Rectangle 38">
                  <a:extLst>
                    <a:ext uri="{FF2B5EF4-FFF2-40B4-BE49-F238E27FC236}">
                      <a16:creationId xmlns:a16="http://schemas.microsoft.com/office/drawing/2014/main" id="{2CF6AEF3-BB30-C3A0-A0D0-7C9EF498B824}"/>
                    </a:ext>
                  </a:extLst>
                </p:cNvPr>
                <p:cNvSpPr/>
                <p:nvPr/>
              </p:nvSpPr>
              <p:spPr>
                <a:xfrm>
                  <a:off x="3439840" y="172507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67000"/>
                  </a:srgbClr>
                </a:solidFill>
                <a:ln w="9525">
                  <a:solidFill>
                    <a:srgbClr val="4F7CAC">
                      <a:alpha val="67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0" name="Rounded Rectangle 39">
                  <a:extLst>
                    <a:ext uri="{FF2B5EF4-FFF2-40B4-BE49-F238E27FC236}">
                      <a16:creationId xmlns:a16="http://schemas.microsoft.com/office/drawing/2014/main" id="{9B426E30-AB19-7099-A969-3DE8D8C36BB3}"/>
                    </a:ext>
                  </a:extLst>
                </p:cNvPr>
                <p:cNvSpPr/>
                <p:nvPr/>
              </p:nvSpPr>
              <p:spPr>
                <a:xfrm>
                  <a:off x="3439838" y="1948087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67000"/>
                  </a:srgbClr>
                </a:solidFill>
                <a:ln w="9525">
                  <a:solidFill>
                    <a:srgbClr val="4F7CAC">
                      <a:alpha val="67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1" name="Rounded Rectangle 40">
                  <a:extLst>
                    <a:ext uri="{FF2B5EF4-FFF2-40B4-BE49-F238E27FC236}">
                      <a16:creationId xmlns:a16="http://schemas.microsoft.com/office/drawing/2014/main" id="{EBDF2318-0942-B6A2-9AC0-60D762CCBE50}"/>
                    </a:ext>
                  </a:extLst>
                </p:cNvPr>
                <p:cNvSpPr/>
                <p:nvPr/>
              </p:nvSpPr>
              <p:spPr>
                <a:xfrm>
                  <a:off x="3439838" y="2171104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BF2F8">
                    <a:alpha val="67000"/>
                  </a:srgbClr>
                </a:solidFill>
                <a:ln w="9525">
                  <a:solidFill>
                    <a:srgbClr val="507CAC">
                      <a:alpha val="67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" name="Rounded Rectangle 41">
                  <a:extLst>
                    <a:ext uri="{FF2B5EF4-FFF2-40B4-BE49-F238E27FC236}">
                      <a16:creationId xmlns:a16="http://schemas.microsoft.com/office/drawing/2014/main" id="{7173E8BE-FFDD-AC30-F029-8067BAEBCE50}"/>
                    </a:ext>
                  </a:extLst>
                </p:cNvPr>
                <p:cNvSpPr/>
                <p:nvPr/>
              </p:nvSpPr>
              <p:spPr>
                <a:xfrm>
                  <a:off x="3439838" y="2394120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67000"/>
                  </a:srgbClr>
                </a:solidFill>
                <a:ln w="9525">
                  <a:solidFill>
                    <a:srgbClr val="4F7CAC">
                      <a:alpha val="67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5CA52EF-136E-BA10-16AF-6C98D3BF8C4A}"/>
                  </a:ext>
                </a:extLst>
              </p:cNvPr>
              <p:cNvGrpSpPr/>
              <p:nvPr/>
            </p:nvGrpSpPr>
            <p:grpSpPr>
              <a:xfrm>
                <a:off x="5802906" y="2948908"/>
                <a:ext cx="185186" cy="854233"/>
                <a:chOff x="3439838" y="1725071"/>
                <a:chExt cx="185186" cy="854233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sp>
              <p:nvSpPr>
                <p:cNvPr id="35" name="Rounded Rectangle 34">
                  <a:extLst>
                    <a:ext uri="{FF2B5EF4-FFF2-40B4-BE49-F238E27FC236}">
                      <a16:creationId xmlns:a16="http://schemas.microsoft.com/office/drawing/2014/main" id="{B516F59F-148D-93F7-0165-6289FC05C191}"/>
                    </a:ext>
                  </a:extLst>
                </p:cNvPr>
                <p:cNvSpPr/>
                <p:nvPr/>
              </p:nvSpPr>
              <p:spPr>
                <a:xfrm>
                  <a:off x="3439840" y="172507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67000"/>
                  </a:srgbClr>
                </a:solidFill>
                <a:ln w="9525">
                  <a:solidFill>
                    <a:srgbClr val="4F7CAC">
                      <a:alpha val="67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6" name="Rounded Rectangle 35">
                  <a:extLst>
                    <a:ext uri="{FF2B5EF4-FFF2-40B4-BE49-F238E27FC236}">
                      <a16:creationId xmlns:a16="http://schemas.microsoft.com/office/drawing/2014/main" id="{2061FBE6-FDD7-CAE5-D8AB-62E1DE86F470}"/>
                    </a:ext>
                  </a:extLst>
                </p:cNvPr>
                <p:cNvSpPr/>
                <p:nvPr/>
              </p:nvSpPr>
              <p:spPr>
                <a:xfrm>
                  <a:off x="3439838" y="1948087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67000"/>
                  </a:srgbClr>
                </a:solidFill>
                <a:ln w="9525">
                  <a:solidFill>
                    <a:srgbClr val="4F7CAC">
                      <a:alpha val="67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" name="Rounded Rectangle 36">
                  <a:extLst>
                    <a:ext uri="{FF2B5EF4-FFF2-40B4-BE49-F238E27FC236}">
                      <a16:creationId xmlns:a16="http://schemas.microsoft.com/office/drawing/2014/main" id="{0661730A-ED78-8EBE-CE1C-20A293C59F0D}"/>
                    </a:ext>
                  </a:extLst>
                </p:cNvPr>
                <p:cNvSpPr/>
                <p:nvPr/>
              </p:nvSpPr>
              <p:spPr>
                <a:xfrm>
                  <a:off x="3439838" y="2171104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67000"/>
                  </a:srgbClr>
                </a:solidFill>
                <a:ln w="9525">
                  <a:solidFill>
                    <a:srgbClr val="4F7CAC">
                      <a:alpha val="67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8" name="Rounded Rectangle 37">
                  <a:extLst>
                    <a:ext uri="{FF2B5EF4-FFF2-40B4-BE49-F238E27FC236}">
                      <a16:creationId xmlns:a16="http://schemas.microsoft.com/office/drawing/2014/main" id="{6B7EA5E0-B563-8A00-C3B3-A696BE748EEC}"/>
                    </a:ext>
                  </a:extLst>
                </p:cNvPr>
                <p:cNvSpPr/>
                <p:nvPr/>
              </p:nvSpPr>
              <p:spPr>
                <a:xfrm>
                  <a:off x="3439838" y="2394120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>
                    <a:alpha val="67000"/>
                  </a:srgbClr>
                </a:solidFill>
                <a:ln w="9525">
                  <a:solidFill>
                    <a:srgbClr val="4F7CAC">
                      <a:alpha val="67000"/>
                    </a:srgb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41BFF5D-071D-EF82-5D60-1751C33F7B43}"/>
                </a:ext>
              </a:extLst>
            </p:cNvPr>
            <p:cNvGrpSpPr/>
            <p:nvPr/>
          </p:nvGrpSpPr>
          <p:grpSpPr>
            <a:xfrm>
              <a:off x="4777389" y="1254184"/>
              <a:ext cx="350244" cy="751873"/>
              <a:chOff x="6003209" y="2955313"/>
              <a:chExt cx="397927" cy="854233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080E5450-DFAC-6704-B2CA-A5B6C571ED2C}"/>
                  </a:ext>
                </a:extLst>
              </p:cNvPr>
              <p:cNvGrpSpPr/>
              <p:nvPr/>
            </p:nvGrpSpPr>
            <p:grpSpPr>
              <a:xfrm>
                <a:off x="6215950" y="2955313"/>
                <a:ext cx="185186" cy="854233"/>
                <a:chOff x="4838366" y="1725071"/>
                <a:chExt cx="185186" cy="854233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sp>
              <p:nvSpPr>
                <p:cNvPr id="50" name="Rounded Rectangle 49">
                  <a:extLst>
                    <a:ext uri="{FF2B5EF4-FFF2-40B4-BE49-F238E27FC236}">
                      <a16:creationId xmlns:a16="http://schemas.microsoft.com/office/drawing/2014/main" id="{F99EC4D7-223A-A971-FFD6-DC65DC72F0AD}"/>
                    </a:ext>
                  </a:extLst>
                </p:cNvPr>
                <p:cNvSpPr/>
                <p:nvPr/>
              </p:nvSpPr>
              <p:spPr>
                <a:xfrm>
                  <a:off x="4838368" y="172507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/>
                </a:solidFill>
                <a:ln w="9525">
                  <a:solidFill>
                    <a:srgbClr val="4F7CA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1" name="Rounded Rectangle 50">
                  <a:extLst>
                    <a:ext uri="{FF2B5EF4-FFF2-40B4-BE49-F238E27FC236}">
                      <a16:creationId xmlns:a16="http://schemas.microsoft.com/office/drawing/2014/main" id="{99CDCD20-6AEE-F3D8-BA6F-B3B122210D24}"/>
                    </a:ext>
                  </a:extLst>
                </p:cNvPr>
                <p:cNvSpPr/>
                <p:nvPr/>
              </p:nvSpPr>
              <p:spPr>
                <a:xfrm>
                  <a:off x="4838366" y="1948087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/>
                </a:solidFill>
                <a:ln w="9525">
                  <a:solidFill>
                    <a:srgbClr val="4F7CA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2" name="Rounded Rectangle 51">
                  <a:extLst>
                    <a:ext uri="{FF2B5EF4-FFF2-40B4-BE49-F238E27FC236}">
                      <a16:creationId xmlns:a16="http://schemas.microsoft.com/office/drawing/2014/main" id="{DDB534B2-F73C-F983-4011-170639E7978C}"/>
                    </a:ext>
                  </a:extLst>
                </p:cNvPr>
                <p:cNvSpPr/>
                <p:nvPr/>
              </p:nvSpPr>
              <p:spPr>
                <a:xfrm>
                  <a:off x="4838366" y="2171104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/>
                </a:solidFill>
                <a:ln w="9525">
                  <a:solidFill>
                    <a:srgbClr val="4F7CA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3" name="Rounded Rectangle 52">
                  <a:extLst>
                    <a:ext uri="{FF2B5EF4-FFF2-40B4-BE49-F238E27FC236}">
                      <a16:creationId xmlns:a16="http://schemas.microsoft.com/office/drawing/2014/main" id="{EF59D76D-38EB-429C-C76F-A80C023FBECB}"/>
                    </a:ext>
                  </a:extLst>
                </p:cNvPr>
                <p:cNvSpPr/>
                <p:nvPr/>
              </p:nvSpPr>
              <p:spPr>
                <a:xfrm>
                  <a:off x="4838366" y="2394120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/>
                </a:solidFill>
                <a:ln w="9525">
                  <a:solidFill>
                    <a:srgbClr val="4F7CA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A7E85F5C-FBF3-68EC-1208-31616017D200}"/>
                  </a:ext>
                </a:extLst>
              </p:cNvPr>
              <p:cNvGrpSpPr/>
              <p:nvPr/>
            </p:nvGrpSpPr>
            <p:grpSpPr>
              <a:xfrm>
                <a:off x="6003209" y="2955313"/>
                <a:ext cx="185186" cy="854233"/>
                <a:chOff x="3439838" y="1725071"/>
                <a:chExt cx="185186" cy="854233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sp>
              <p:nvSpPr>
                <p:cNvPr id="46" name="Rounded Rectangle 45">
                  <a:extLst>
                    <a:ext uri="{FF2B5EF4-FFF2-40B4-BE49-F238E27FC236}">
                      <a16:creationId xmlns:a16="http://schemas.microsoft.com/office/drawing/2014/main" id="{B77DDA71-57DF-E5A6-260F-6432C873E94E}"/>
                    </a:ext>
                  </a:extLst>
                </p:cNvPr>
                <p:cNvSpPr/>
                <p:nvPr/>
              </p:nvSpPr>
              <p:spPr>
                <a:xfrm>
                  <a:off x="3439840" y="172507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/>
                </a:solidFill>
                <a:ln w="9525">
                  <a:solidFill>
                    <a:srgbClr val="4F7CA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7" name="Rounded Rectangle 46">
                  <a:extLst>
                    <a:ext uri="{FF2B5EF4-FFF2-40B4-BE49-F238E27FC236}">
                      <a16:creationId xmlns:a16="http://schemas.microsoft.com/office/drawing/2014/main" id="{13B0ED08-E288-C1BC-F5C9-8176A0E6EA50}"/>
                    </a:ext>
                  </a:extLst>
                </p:cNvPr>
                <p:cNvSpPr/>
                <p:nvPr/>
              </p:nvSpPr>
              <p:spPr>
                <a:xfrm>
                  <a:off x="3439838" y="1948087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/>
                </a:solidFill>
                <a:ln w="9525">
                  <a:solidFill>
                    <a:srgbClr val="4F7CA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8" name="Rounded Rectangle 47">
                  <a:extLst>
                    <a:ext uri="{FF2B5EF4-FFF2-40B4-BE49-F238E27FC236}">
                      <a16:creationId xmlns:a16="http://schemas.microsoft.com/office/drawing/2014/main" id="{83686B1A-C0CD-DF79-3E1F-264684F0F2F2}"/>
                    </a:ext>
                  </a:extLst>
                </p:cNvPr>
                <p:cNvSpPr/>
                <p:nvPr/>
              </p:nvSpPr>
              <p:spPr>
                <a:xfrm>
                  <a:off x="3439838" y="2171104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BF2F8"/>
                </a:solidFill>
                <a:ln w="9525">
                  <a:solidFill>
                    <a:srgbClr val="507CA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9" name="Rounded Rectangle 48">
                  <a:extLst>
                    <a:ext uri="{FF2B5EF4-FFF2-40B4-BE49-F238E27FC236}">
                      <a16:creationId xmlns:a16="http://schemas.microsoft.com/office/drawing/2014/main" id="{7BA4E30A-8481-4CDA-6832-656F98E4C0E8}"/>
                    </a:ext>
                  </a:extLst>
                </p:cNvPr>
                <p:cNvSpPr/>
                <p:nvPr/>
              </p:nvSpPr>
              <p:spPr>
                <a:xfrm>
                  <a:off x="3439838" y="2394120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AF1F8"/>
                </a:solidFill>
                <a:ln w="9525">
                  <a:solidFill>
                    <a:srgbClr val="4F7CA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</p:grp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84DD932E-B6E1-AD18-EFFE-B0B54F7A3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4563" y="1712816"/>
              <a:ext cx="671292" cy="671292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8B0107B4-DEC3-E30E-7A72-84BC65E39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16503" y="1781790"/>
              <a:ext cx="670980" cy="670980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77D6DDD4-1F44-C187-465D-D3BF0709E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28132" y="1850453"/>
              <a:ext cx="670979" cy="670979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6AC5F353-6298-F290-9C9F-579231F26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39760" y="1919114"/>
              <a:ext cx="671292" cy="671292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9D958E96-90E4-684E-6071-A0D3ECD78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51700" y="1988088"/>
              <a:ext cx="670980" cy="670980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07C49391-587F-E2DE-AA32-3573EA2CB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63331" y="2056750"/>
              <a:ext cx="670979" cy="670979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C8020E8-D0B2-4017-AE1D-137088F859FB}"/>
                </a:ext>
              </a:extLst>
            </p:cNvPr>
            <p:cNvSpPr txBox="1"/>
            <p:nvPr/>
          </p:nvSpPr>
          <p:spPr>
            <a:xfrm>
              <a:off x="731838" y="1460388"/>
              <a:ext cx="1510917" cy="1926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800" dirty="0">
                  <a:cs typeface="Times New Roman" panose="02020603050405020304" pitchFamily="18" charset="0"/>
                </a:rPr>
                <a:t>Multi-View Input</a:t>
              </a: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F7145C54-0415-0030-8098-424355724389}"/>
                </a:ext>
              </a:extLst>
            </p:cNvPr>
            <p:cNvCxnSpPr>
              <a:cxnSpLocks/>
              <a:endCxn id="148" idx="1"/>
            </p:cNvCxnSpPr>
            <p:nvPr/>
          </p:nvCxnSpPr>
          <p:spPr>
            <a:xfrm>
              <a:off x="2186606" y="2126104"/>
              <a:ext cx="394257" cy="0"/>
            </a:xfrm>
            <a:prstGeom prst="straightConnector1">
              <a:avLst/>
            </a:prstGeom>
            <a:ln w="1905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67D7DAC1-F699-5BE3-BFB7-4484EC5FA6D7}"/>
                </a:ext>
              </a:extLst>
            </p:cNvPr>
            <p:cNvGrpSpPr/>
            <p:nvPr/>
          </p:nvGrpSpPr>
          <p:grpSpPr>
            <a:xfrm>
              <a:off x="5359152" y="2286163"/>
              <a:ext cx="331564" cy="992689"/>
              <a:chOff x="4564980" y="3000896"/>
              <a:chExt cx="376703" cy="1127834"/>
            </a:xfrm>
          </p:grpSpPr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435EDD62-907D-BDED-EDD1-A529F13EE1F5}"/>
                  </a:ext>
                </a:extLst>
              </p:cNvPr>
              <p:cNvSpPr/>
              <p:nvPr/>
            </p:nvSpPr>
            <p:spPr>
              <a:xfrm>
                <a:off x="4564980" y="3000896"/>
                <a:ext cx="376703" cy="1127834"/>
              </a:xfrm>
              <a:prstGeom prst="roundRect">
                <a:avLst>
                  <a:gd name="adj" fmla="val 13925"/>
                </a:avLst>
              </a:prstGeom>
              <a:noFill/>
              <a:ln w="19050">
                <a:solidFill>
                  <a:srgbClr val="4F7CAC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r>
                  <a:rPr lang="en-US" sz="7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Q</a:t>
                </a:r>
              </a:p>
            </p:txBody>
          </p: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C56AED0C-020D-E68A-8FD5-E26D256215F5}"/>
                  </a:ext>
                </a:extLst>
              </p:cNvPr>
              <p:cNvGrpSpPr/>
              <p:nvPr/>
            </p:nvGrpSpPr>
            <p:grpSpPr>
              <a:xfrm>
                <a:off x="4660739" y="3229534"/>
                <a:ext cx="185184" cy="854233"/>
                <a:chOff x="7919156" y="3325402"/>
                <a:chExt cx="185184" cy="854233"/>
              </a:xfrm>
            </p:grpSpPr>
            <p:sp>
              <p:nvSpPr>
                <p:cNvPr id="65" name="Rounded Rectangle 64">
                  <a:extLst>
                    <a:ext uri="{FF2B5EF4-FFF2-40B4-BE49-F238E27FC236}">
                      <a16:creationId xmlns:a16="http://schemas.microsoft.com/office/drawing/2014/main" id="{E9043E4D-A725-9D0E-40B6-DAD58BD582EF}"/>
                    </a:ext>
                  </a:extLst>
                </p:cNvPr>
                <p:cNvSpPr/>
                <p:nvPr/>
              </p:nvSpPr>
              <p:spPr>
                <a:xfrm>
                  <a:off x="7919156" y="3325402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269F7D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6" name="Rounded Rectangle 65">
                  <a:extLst>
                    <a:ext uri="{FF2B5EF4-FFF2-40B4-BE49-F238E27FC236}">
                      <a16:creationId xmlns:a16="http://schemas.microsoft.com/office/drawing/2014/main" id="{9878EEF4-5643-188F-BE1C-90BFDC1D2371}"/>
                    </a:ext>
                  </a:extLst>
                </p:cNvPr>
                <p:cNvSpPr/>
                <p:nvPr/>
              </p:nvSpPr>
              <p:spPr>
                <a:xfrm>
                  <a:off x="7919156" y="3548418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AD05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7" name="Rounded Rectangle 66">
                  <a:extLst>
                    <a:ext uri="{FF2B5EF4-FFF2-40B4-BE49-F238E27FC236}">
                      <a16:creationId xmlns:a16="http://schemas.microsoft.com/office/drawing/2014/main" id="{A325BFEB-377C-CF36-1117-4BA399B561C4}"/>
                    </a:ext>
                  </a:extLst>
                </p:cNvPr>
                <p:cNvSpPr/>
                <p:nvPr/>
              </p:nvSpPr>
              <p:spPr>
                <a:xfrm>
                  <a:off x="7919156" y="3771435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DA5F02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8" name="Rounded Rectangle 67">
                  <a:extLst>
                    <a:ext uri="{FF2B5EF4-FFF2-40B4-BE49-F238E27FC236}">
                      <a16:creationId xmlns:a16="http://schemas.microsoft.com/office/drawing/2014/main" id="{D8369145-24FE-F307-4064-44490A4DF2FE}"/>
                    </a:ext>
                  </a:extLst>
                </p:cNvPr>
                <p:cNvSpPr/>
                <p:nvPr/>
              </p:nvSpPr>
              <p:spPr>
                <a:xfrm>
                  <a:off x="7919156" y="399445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2989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tIns="0" bIns="0" rtlCol="0" anchor="t" anchorCtr="0"/>
                <a:lstStyle/>
                <a:p>
                  <a:pPr algn="ctr"/>
                  <a:endParaRPr lang="en-US" sz="900" dirty="0">
                    <a:solidFill>
                      <a:schemeClr val="tx1"/>
                    </a:solidFill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E068040-9D7E-FFB0-97B7-1DCCF29FFEEA}"/>
                </a:ext>
              </a:extLst>
            </p:cNvPr>
            <p:cNvSpPr txBox="1"/>
            <p:nvPr/>
          </p:nvSpPr>
          <p:spPr>
            <a:xfrm>
              <a:off x="5215574" y="1315458"/>
              <a:ext cx="662773" cy="3130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00" dirty="0">
                  <a:cs typeface="Times New Roman" panose="02020603050405020304" pitchFamily="18" charset="0"/>
                </a:rPr>
                <a:t>K,V</a:t>
              </a:r>
            </a:p>
          </p:txBody>
        </p:sp>
        <p:sp>
          <p:nvSpPr>
            <p:cNvPr id="70" name="Rounded Rectangle 69">
              <a:extLst>
                <a:ext uri="{FF2B5EF4-FFF2-40B4-BE49-F238E27FC236}">
                  <a16:creationId xmlns:a16="http://schemas.microsoft.com/office/drawing/2014/main" id="{819B70FC-2324-1729-85D2-2B6CD34958A2}"/>
                </a:ext>
              </a:extLst>
            </p:cNvPr>
            <p:cNvSpPr/>
            <p:nvPr/>
          </p:nvSpPr>
          <p:spPr>
            <a:xfrm>
              <a:off x="5878348" y="985021"/>
              <a:ext cx="1816061" cy="2293831"/>
            </a:xfrm>
            <a:prstGeom prst="roundRect">
              <a:avLst>
                <a:gd name="adj" fmla="val 7192"/>
              </a:avLst>
            </a:prstGeom>
            <a:solidFill>
              <a:srgbClr val="E8F1E9"/>
            </a:solidFill>
            <a:ln w="19050">
              <a:solidFill>
                <a:srgbClr val="3A7A45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 anchorCtr="0"/>
            <a:lstStyle/>
            <a:p>
              <a:pPr algn="ctr"/>
              <a:r>
                <a:rPr lang="en-US" sz="7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Token Aggregation</a:t>
              </a: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FC91980-23C5-CB7D-3E80-94C4E87FFDAD}"/>
                </a:ext>
              </a:extLst>
            </p:cNvPr>
            <p:cNvGrpSpPr/>
            <p:nvPr/>
          </p:nvGrpSpPr>
          <p:grpSpPr>
            <a:xfrm>
              <a:off x="5977871" y="1254518"/>
              <a:ext cx="1617015" cy="1914619"/>
              <a:chOff x="5859583" y="1828803"/>
              <a:chExt cx="1837157" cy="2175276"/>
            </a:xfrm>
          </p:grpSpPr>
          <p:cxnSp>
            <p:nvCxnSpPr>
              <p:cNvPr id="72" name="Straight Arrow Connector 71">
                <a:extLst>
                  <a:ext uri="{FF2B5EF4-FFF2-40B4-BE49-F238E27FC236}">
                    <a16:creationId xmlns:a16="http://schemas.microsoft.com/office/drawing/2014/main" id="{E1E8F914-C585-5D35-427D-51118AD8B18A}"/>
                  </a:ext>
                </a:extLst>
              </p:cNvPr>
              <p:cNvCxnSpPr>
                <a:cxnSpLocks/>
                <a:stCxn id="74" idx="3"/>
                <a:endCxn id="73" idx="1"/>
              </p:cNvCxnSpPr>
              <p:nvPr/>
            </p:nvCxnSpPr>
            <p:spPr>
              <a:xfrm>
                <a:off x="6679280" y="2916441"/>
                <a:ext cx="197763" cy="0"/>
              </a:xfrm>
              <a:prstGeom prst="straightConnector1">
                <a:avLst/>
              </a:prstGeom>
              <a:ln w="25400">
                <a:solidFill>
                  <a:srgbClr val="2E312C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F02405EC-7D4E-2816-4043-4F4294FA4E4D}"/>
                  </a:ext>
                </a:extLst>
              </p:cNvPr>
              <p:cNvSpPr/>
              <p:nvPr/>
            </p:nvSpPr>
            <p:spPr>
              <a:xfrm>
                <a:off x="6877043" y="1828803"/>
                <a:ext cx="819697" cy="2175276"/>
              </a:xfrm>
              <a:prstGeom prst="roundRect">
                <a:avLst>
                  <a:gd name="adj" fmla="val 18164"/>
                </a:avLst>
              </a:prstGeom>
              <a:solidFill>
                <a:srgbClr val="F2E9EE"/>
              </a:solidFill>
              <a:ln w="19050">
                <a:solidFill>
                  <a:srgbClr val="7A3B5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 anchorCtr="0"/>
              <a:lstStyle/>
              <a:p>
                <a:pPr algn="ctr"/>
                <a:r>
                  <a:rPr lang="en-US" sz="7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Self - Attention</a:t>
                </a:r>
              </a:p>
            </p:txBody>
          </p:sp>
          <p:sp>
            <p:nvSpPr>
              <p:cNvPr id="74" name="Rounded Rectangle 73">
                <a:extLst>
                  <a:ext uri="{FF2B5EF4-FFF2-40B4-BE49-F238E27FC236}">
                    <a16:creationId xmlns:a16="http://schemas.microsoft.com/office/drawing/2014/main" id="{F85FBF08-E032-910F-2736-9C5CFEF9D772}"/>
                  </a:ext>
                </a:extLst>
              </p:cNvPr>
              <p:cNvSpPr/>
              <p:nvPr/>
            </p:nvSpPr>
            <p:spPr>
              <a:xfrm>
                <a:off x="5859583" y="1828803"/>
                <a:ext cx="819697" cy="2175276"/>
              </a:xfrm>
              <a:prstGeom prst="roundRect">
                <a:avLst>
                  <a:gd name="adj" fmla="val 18164"/>
                </a:avLst>
              </a:prstGeom>
              <a:solidFill>
                <a:srgbClr val="F2E9EE"/>
              </a:solidFill>
              <a:ln w="19050">
                <a:solidFill>
                  <a:srgbClr val="7A3B5A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 anchorCtr="0"/>
              <a:lstStyle/>
              <a:p>
                <a:pPr algn="ctr"/>
                <a:r>
                  <a:rPr lang="en-US" sz="7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Cross - Attention</a:t>
                </a:r>
              </a:p>
            </p:txBody>
          </p:sp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FBC35A3-0339-682F-7638-B54A3ED11044}"/>
                </a:ext>
              </a:extLst>
            </p:cNvPr>
            <p:cNvSpPr txBox="1"/>
            <p:nvPr/>
          </p:nvSpPr>
          <p:spPr>
            <a:xfrm>
              <a:off x="7628916" y="1000071"/>
              <a:ext cx="51904" cy="481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200" b="1" dirty="0">
                  <a:cs typeface="Times New Roman" panose="02020603050405020304" pitchFamily="18" charset="0"/>
                </a:rPr>
                <a:t>x L</a:t>
              </a: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F4A29B51-2AE4-624D-205F-F645156E3C3B}"/>
                </a:ext>
              </a:extLst>
            </p:cNvPr>
            <p:cNvCxnSpPr>
              <a:cxnSpLocks/>
              <a:stCxn id="14" idx="3"/>
            </p:cNvCxnSpPr>
            <p:nvPr/>
          </p:nvCxnSpPr>
          <p:spPr>
            <a:xfrm flipV="1">
              <a:off x="5215574" y="1534044"/>
              <a:ext cx="762296" cy="4153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93EBB036-482D-3892-1FAB-8A8E57EC83FA}"/>
                </a:ext>
              </a:extLst>
            </p:cNvPr>
            <p:cNvCxnSpPr>
              <a:cxnSpLocks/>
              <a:stCxn id="73" idx="3"/>
            </p:cNvCxnSpPr>
            <p:nvPr/>
          </p:nvCxnSpPr>
          <p:spPr>
            <a:xfrm>
              <a:off x="7594886" y="2211828"/>
              <a:ext cx="199262" cy="0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015F5B73-DB83-27B6-870D-6602E6BF9655}"/>
                </a:ext>
              </a:extLst>
            </p:cNvPr>
            <p:cNvCxnSpPr>
              <a:cxnSpLocks/>
              <a:stCxn id="63" idx="3"/>
            </p:cNvCxnSpPr>
            <p:nvPr/>
          </p:nvCxnSpPr>
          <p:spPr>
            <a:xfrm flipV="1">
              <a:off x="5690715" y="2780909"/>
              <a:ext cx="287155" cy="1598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BD85EDDE-ED39-EA9E-FB9A-557EA82558AF}"/>
                </a:ext>
              </a:extLst>
            </p:cNvPr>
            <p:cNvGrpSpPr/>
            <p:nvPr/>
          </p:nvGrpSpPr>
          <p:grpSpPr>
            <a:xfrm>
              <a:off x="7793825" y="1634764"/>
              <a:ext cx="331564" cy="1158741"/>
              <a:chOff x="7735851" y="1803345"/>
              <a:chExt cx="376703" cy="1316494"/>
            </a:xfrm>
          </p:grpSpPr>
          <p:sp>
            <p:nvSpPr>
              <p:cNvPr id="80" name="Rounded Rectangle 79">
                <a:extLst>
                  <a:ext uri="{FF2B5EF4-FFF2-40B4-BE49-F238E27FC236}">
                    <a16:creationId xmlns:a16="http://schemas.microsoft.com/office/drawing/2014/main" id="{36A76B48-0801-39C5-7D61-B6CD80C73C9F}"/>
                  </a:ext>
                </a:extLst>
              </p:cNvPr>
              <p:cNvSpPr/>
              <p:nvPr/>
            </p:nvSpPr>
            <p:spPr>
              <a:xfrm>
                <a:off x="7735851" y="1803345"/>
                <a:ext cx="376703" cy="1316494"/>
              </a:xfrm>
              <a:prstGeom prst="roundRect">
                <a:avLst>
                  <a:gd name="adj" fmla="val 13664"/>
                </a:avLst>
              </a:prstGeom>
              <a:noFill/>
              <a:ln w="19050">
                <a:solidFill>
                  <a:srgbClr val="3A7A45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en-US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6FF7635C-F755-FE24-F44F-804BB6FE8EFC}"/>
                  </a:ext>
                </a:extLst>
              </p:cNvPr>
              <p:cNvGrpSpPr/>
              <p:nvPr/>
            </p:nvGrpSpPr>
            <p:grpSpPr>
              <a:xfrm>
                <a:off x="7831609" y="1813604"/>
                <a:ext cx="185184" cy="1207811"/>
                <a:chOff x="7831609" y="1813604"/>
                <a:chExt cx="185184" cy="1207811"/>
              </a:xfrm>
            </p:grpSpPr>
            <p:grpSp>
              <p:nvGrpSpPr>
                <p:cNvPr id="82" name="Group 81">
                  <a:extLst>
                    <a:ext uri="{FF2B5EF4-FFF2-40B4-BE49-F238E27FC236}">
                      <a16:creationId xmlns:a16="http://schemas.microsoft.com/office/drawing/2014/main" id="{24E0AA81-E168-D037-41FC-DF16ABA939B1}"/>
                    </a:ext>
                  </a:extLst>
                </p:cNvPr>
                <p:cNvGrpSpPr/>
                <p:nvPr/>
              </p:nvGrpSpPr>
              <p:grpSpPr>
                <a:xfrm>
                  <a:off x="7831609" y="2167182"/>
                  <a:ext cx="185184" cy="854233"/>
                  <a:chOff x="7831609" y="2167182"/>
                  <a:chExt cx="185184" cy="854233"/>
                </a:xfrm>
              </p:grpSpPr>
              <p:grpSp>
                <p:nvGrpSpPr>
                  <p:cNvPr id="84" name="Group 83">
                    <a:extLst>
                      <a:ext uri="{FF2B5EF4-FFF2-40B4-BE49-F238E27FC236}">
                        <a16:creationId xmlns:a16="http://schemas.microsoft.com/office/drawing/2014/main" id="{69B13285-576B-9F58-31B5-C7ACDEC4F635}"/>
                      </a:ext>
                    </a:extLst>
                  </p:cNvPr>
                  <p:cNvGrpSpPr/>
                  <p:nvPr/>
                </p:nvGrpSpPr>
                <p:grpSpPr>
                  <a:xfrm>
                    <a:off x="7831609" y="2167182"/>
                    <a:ext cx="185184" cy="854232"/>
                    <a:chOff x="7690379" y="4639016"/>
                    <a:chExt cx="274320" cy="1265406"/>
                  </a:xfrm>
                  <a:solidFill>
                    <a:schemeClr val="bg1"/>
                  </a:solidFill>
                </p:grpSpPr>
                <p:sp>
                  <p:nvSpPr>
                    <p:cNvPr id="89" name="Rounded Rectangle 88">
                      <a:extLst>
                        <a:ext uri="{FF2B5EF4-FFF2-40B4-BE49-F238E27FC236}">
                          <a16:creationId xmlns:a16="http://schemas.microsoft.com/office/drawing/2014/main" id="{E801D004-B5FE-8888-DA94-2B2FE09AF2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90379" y="4639016"/>
                      <a:ext cx="274320" cy="274320"/>
                    </a:xfrm>
                    <a:prstGeom prst="roundRect">
                      <a:avLst>
                        <a:gd name="adj" fmla="val 6922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 anchorCtr="0"/>
                    <a:lstStyle/>
                    <a:p>
                      <a:pPr algn="ctr"/>
                      <a:endParaRPr 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90" name="Rounded Rectangle 89">
                      <a:extLst>
                        <a:ext uri="{FF2B5EF4-FFF2-40B4-BE49-F238E27FC236}">
                          <a16:creationId xmlns:a16="http://schemas.microsoft.com/office/drawing/2014/main" id="{18C98D7A-5B41-9DAE-AE45-B6F1ACB3ED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90379" y="4969378"/>
                      <a:ext cx="274320" cy="274320"/>
                    </a:xfrm>
                    <a:prstGeom prst="roundRect">
                      <a:avLst>
                        <a:gd name="adj" fmla="val 6922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 anchorCtr="0"/>
                    <a:lstStyle/>
                    <a:p>
                      <a:pPr algn="ctr"/>
                      <a:endParaRPr 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91" name="Rounded Rectangle 90">
                      <a:extLst>
                        <a:ext uri="{FF2B5EF4-FFF2-40B4-BE49-F238E27FC236}">
                          <a16:creationId xmlns:a16="http://schemas.microsoft.com/office/drawing/2014/main" id="{B51DF518-7BBA-4AE0-5941-78DE7CB8B1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90379" y="5299740"/>
                      <a:ext cx="274320" cy="274320"/>
                    </a:xfrm>
                    <a:prstGeom prst="roundRect">
                      <a:avLst>
                        <a:gd name="adj" fmla="val 6922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 anchorCtr="0"/>
                    <a:lstStyle/>
                    <a:p>
                      <a:pPr algn="ctr"/>
                      <a:endParaRPr 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92" name="Rounded Rectangle 91">
                      <a:extLst>
                        <a:ext uri="{FF2B5EF4-FFF2-40B4-BE49-F238E27FC236}">
                          <a16:creationId xmlns:a16="http://schemas.microsoft.com/office/drawing/2014/main" id="{89DA951D-818C-06DB-B162-C8213975B3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90379" y="5630102"/>
                      <a:ext cx="274320" cy="274320"/>
                    </a:xfrm>
                    <a:prstGeom prst="roundRect">
                      <a:avLst>
                        <a:gd name="adj" fmla="val 6922"/>
                      </a:avLst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 anchorCtr="0"/>
                    <a:lstStyle/>
                    <a:p>
                      <a:pPr algn="ctr"/>
                      <a:endParaRPr 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85" name="Rounded Rectangle 84">
                    <a:extLst>
                      <a:ext uri="{FF2B5EF4-FFF2-40B4-BE49-F238E27FC236}">
                        <a16:creationId xmlns:a16="http://schemas.microsoft.com/office/drawing/2014/main" id="{FF529906-A1A9-7C40-E42E-F1764DE0CC91}"/>
                      </a:ext>
                    </a:extLst>
                  </p:cNvPr>
                  <p:cNvSpPr/>
                  <p:nvPr/>
                </p:nvSpPr>
                <p:spPr>
                  <a:xfrm>
                    <a:off x="7831609" y="2167183"/>
                    <a:ext cx="185184" cy="185184"/>
                  </a:xfrm>
                  <a:prstGeom prst="roundRect">
                    <a:avLst>
                      <a:gd name="adj" fmla="val 6922"/>
                    </a:avLst>
                  </a:prstGeom>
                  <a:solidFill>
                    <a:srgbClr val="269F7D"/>
                  </a:solidFill>
                  <a:ln w="9525">
                    <a:solidFill>
                      <a:srgbClr val="2E312C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9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6" name="Rounded Rectangle 85">
                    <a:extLst>
                      <a:ext uri="{FF2B5EF4-FFF2-40B4-BE49-F238E27FC236}">
                        <a16:creationId xmlns:a16="http://schemas.microsoft.com/office/drawing/2014/main" id="{EA7D8D09-9A0F-7DB1-1B32-FFC57F7652ED}"/>
                      </a:ext>
                    </a:extLst>
                  </p:cNvPr>
                  <p:cNvSpPr/>
                  <p:nvPr/>
                </p:nvSpPr>
                <p:spPr>
                  <a:xfrm>
                    <a:off x="7831609" y="2390199"/>
                    <a:ext cx="185184" cy="185184"/>
                  </a:xfrm>
                  <a:prstGeom prst="roundRect">
                    <a:avLst>
                      <a:gd name="adj" fmla="val 6922"/>
                    </a:avLst>
                  </a:prstGeom>
                  <a:solidFill>
                    <a:srgbClr val="E6AD05"/>
                  </a:solidFill>
                  <a:ln w="9525">
                    <a:solidFill>
                      <a:srgbClr val="2E312C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9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7" name="Rounded Rectangle 86">
                    <a:extLst>
                      <a:ext uri="{FF2B5EF4-FFF2-40B4-BE49-F238E27FC236}">
                        <a16:creationId xmlns:a16="http://schemas.microsoft.com/office/drawing/2014/main" id="{F87CAA3E-795B-8A02-74A2-2DFD139B99B6}"/>
                      </a:ext>
                    </a:extLst>
                  </p:cNvPr>
                  <p:cNvSpPr/>
                  <p:nvPr/>
                </p:nvSpPr>
                <p:spPr>
                  <a:xfrm>
                    <a:off x="7831609" y="2613215"/>
                    <a:ext cx="185184" cy="185184"/>
                  </a:xfrm>
                  <a:prstGeom prst="roundRect">
                    <a:avLst>
                      <a:gd name="adj" fmla="val 6922"/>
                    </a:avLst>
                  </a:prstGeom>
                  <a:solidFill>
                    <a:srgbClr val="DA5F02"/>
                  </a:solidFill>
                  <a:ln w="9525">
                    <a:solidFill>
                      <a:srgbClr val="2E312C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9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8" name="Rounded Rectangle 87">
                    <a:extLst>
                      <a:ext uri="{FF2B5EF4-FFF2-40B4-BE49-F238E27FC236}">
                        <a16:creationId xmlns:a16="http://schemas.microsoft.com/office/drawing/2014/main" id="{625092AF-6DA3-FB31-0A4D-0C7D2BEC7C68}"/>
                      </a:ext>
                    </a:extLst>
                  </p:cNvPr>
                  <p:cNvSpPr/>
                  <p:nvPr/>
                </p:nvSpPr>
                <p:spPr>
                  <a:xfrm>
                    <a:off x="7831609" y="2836231"/>
                    <a:ext cx="185184" cy="185184"/>
                  </a:xfrm>
                  <a:prstGeom prst="roundRect">
                    <a:avLst>
                      <a:gd name="adj" fmla="val 6922"/>
                    </a:avLst>
                  </a:prstGeom>
                  <a:solidFill>
                    <a:srgbClr val="E62989"/>
                  </a:solidFill>
                  <a:ln w="9525">
                    <a:solidFill>
                      <a:srgbClr val="2E312C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9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03D76043-B6CF-47AA-A3AA-A9787EDED4F9}"/>
                    </a:ext>
                  </a:extLst>
                </p:cNvPr>
                <p:cNvSpPr txBox="1"/>
                <p:nvPr/>
              </p:nvSpPr>
              <p:spPr>
                <a:xfrm>
                  <a:off x="7868038" y="1813604"/>
                  <a:ext cx="112325" cy="28725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 anchor="ctr" anchorCtr="0">
                  <a:spAutoFit/>
                </a:bodyPr>
                <a:lstStyle/>
                <a:p>
                  <a:pPr algn="ctr"/>
                  <a:r>
                    <a:rPr lang="en-US" sz="1050" dirty="0">
                      <a:cs typeface="Times New Roman" panose="02020603050405020304" pitchFamily="18" charset="0"/>
                    </a:rPr>
                    <a:t>z</a:t>
                  </a:r>
                </a:p>
              </p:txBody>
            </p:sp>
          </p:grp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2DEB565C-F1CC-AF28-AD05-8A4DB72B6557}"/>
                </a:ext>
              </a:extLst>
            </p:cNvPr>
            <p:cNvGrpSpPr/>
            <p:nvPr/>
          </p:nvGrpSpPr>
          <p:grpSpPr>
            <a:xfrm>
              <a:off x="3652683" y="2090919"/>
              <a:ext cx="1712772" cy="1186335"/>
              <a:chOff x="3343413" y="3597328"/>
              <a:chExt cx="1945950" cy="1347843"/>
            </a:xfrm>
          </p:grpSpPr>
          <p:cxnSp>
            <p:nvCxnSpPr>
              <p:cNvPr id="96" name="Straight Arrow Connector 95">
                <a:extLst>
                  <a:ext uri="{FF2B5EF4-FFF2-40B4-BE49-F238E27FC236}">
                    <a16:creationId xmlns:a16="http://schemas.microsoft.com/office/drawing/2014/main" id="{E1C6047D-78C7-020D-3CE1-F6CE0BA3B675}"/>
                  </a:ext>
                </a:extLst>
              </p:cNvPr>
              <p:cNvCxnSpPr>
                <a:cxnSpLocks/>
                <a:endCxn id="97" idx="0"/>
              </p:cNvCxnSpPr>
              <p:nvPr/>
            </p:nvCxnSpPr>
            <p:spPr>
              <a:xfrm flipH="1">
                <a:off x="4239470" y="3597328"/>
                <a:ext cx="4788" cy="220009"/>
              </a:xfrm>
              <a:prstGeom prst="straightConnector1">
                <a:avLst/>
              </a:prstGeom>
              <a:ln w="25400">
                <a:solidFill>
                  <a:srgbClr val="2E312C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6423D4C8-E053-8DCD-D61E-DF2DAEB8FC2D}"/>
                  </a:ext>
                </a:extLst>
              </p:cNvPr>
              <p:cNvSpPr/>
              <p:nvPr/>
            </p:nvSpPr>
            <p:spPr>
              <a:xfrm>
                <a:off x="3378213" y="3817337"/>
                <a:ext cx="1722514" cy="1127834"/>
              </a:xfrm>
              <a:prstGeom prst="roundRect">
                <a:avLst>
                  <a:gd name="adj" fmla="val 12643"/>
                </a:avLst>
              </a:prstGeom>
              <a:solidFill>
                <a:srgbClr val="E8F1E9"/>
              </a:solidFill>
              <a:ln w="19050">
                <a:solidFill>
                  <a:srgbClr val="3A7A45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TextBox 97">
                    <a:extLst>
                      <a:ext uri="{FF2B5EF4-FFF2-40B4-BE49-F238E27FC236}">
                        <a16:creationId xmlns:a16="http://schemas.microsoft.com/office/drawing/2014/main" id="{CA90A21A-D4E9-1125-6974-E5B34B4EBE91}"/>
                      </a:ext>
                    </a:extLst>
                  </p:cNvPr>
                  <p:cNvSpPr txBox="1"/>
                  <p:nvPr/>
                </p:nvSpPr>
                <p:spPr>
                  <a:xfrm>
                    <a:off x="3343413" y="4344353"/>
                    <a:ext cx="986214" cy="35564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sz="7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  <m:r>
                            <a:rPr lang="en-US" sz="7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7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700" b="1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US" sz="700" b="1" i="1" smtClean="0">
                              <a:latin typeface="Cambria Math" panose="02040503050406030204" pitchFamily="18" charset="0"/>
                            </a:rPr>
                            <m:t>𝑻</m:t>
                          </m:r>
                        </m:oMath>
                      </m:oMathPara>
                    </a14:m>
                    <a:endParaRPr lang="en-US" sz="7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98" name="TextBox 97">
                    <a:extLst>
                      <a:ext uri="{FF2B5EF4-FFF2-40B4-BE49-F238E27FC236}">
                        <a16:creationId xmlns:a16="http://schemas.microsoft.com/office/drawing/2014/main" id="{CA90A21A-D4E9-1125-6974-E5B34B4EBE9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43413" y="4344353"/>
                    <a:ext cx="986214" cy="355649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643DD7BF-3131-2673-4017-93466E94E7BB}"/>
                  </a:ext>
                </a:extLst>
              </p:cNvPr>
              <p:cNvGrpSpPr/>
              <p:nvPr/>
            </p:nvGrpSpPr>
            <p:grpSpPr>
              <a:xfrm>
                <a:off x="4232222" y="4226748"/>
                <a:ext cx="845586" cy="512209"/>
                <a:chOff x="3843664" y="4563341"/>
                <a:chExt cx="946725" cy="573472"/>
              </a:xfrm>
            </p:grpSpPr>
            <p:cxnSp>
              <p:nvCxnSpPr>
                <p:cNvPr id="102" name="Straight Arrow Connector 101">
                  <a:extLst>
                    <a:ext uri="{FF2B5EF4-FFF2-40B4-BE49-F238E27FC236}">
                      <a16:creationId xmlns:a16="http://schemas.microsoft.com/office/drawing/2014/main" id="{7CA641DF-99C9-E96B-6C99-2D88378094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43666" y="4563341"/>
                  <a:ext cx="0" cy="573472"/>
                </a:xfrm>
                <a:prstGeom prst="straightConnector1">
                  <a:avLst/>
                </a:prstGeom>
                <a:ln>
                  <a:solidFill>
                    <a:srgbClr val="76776C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Arrow Connector 102">
                  <a:extLst>
                    <a:ext uri="{FF2B5EF4-FFF2-40B4-BE49-F238E27FC236}">
                      <a16:creationId xmlns:a16="http://schemas.microsoft.com/office/drawing/2014/main" id="{18A8174F-2806-76D0-9256-4538A0CF23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43664" y="5136810"/>
                  <a:ext cx="946725" cy="0"/>
                </a:xfrm>
                <a:prstGeom prst="straightConnector1">
                  <a:avLst/>
                </a:prstGeom>
                <a:ln>
                  <a:solidFill>
                    <a:srgbClr val="76776C"/>
                  </a:solidFill>
                  <a:tailEnd type="arrow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A5C2C200-BC66-161A-2613-2887A156AA1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22607" y="4741358"/>
                  <a:ext cx="45720" cy="45720"/>
                </a:xfrm>
                <a:prstGeom prst="ellipse">
                  <a:avLst/>
                </a:prstGeom>
                <a:solidFill>
                  <a:srgbClr val="269F7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09C97101-5506-2485-02E4-03C2638C33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58958" y="4649919"/>
                  <a:ext cx="45720" cy="45720"/>
                </a:xfrm>
                <a:prstGeom prst="ellipse">
                  <a:avLst/>
                </a:prstGeom>
                <a:solidFill>
                  <a:srgbClr val="269F7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FCBD86F5-2AAA-C333-6BE1-46ECA74B2B0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086863" y="4804354"/>
                  <a:ext cx="45720" cy="45720"/>
                </a:xfrm>
                <a:prstGeom prst="ellipse">
                  <a:avLst/>
                </a:prstGeom>
                <a:solidFill>
                  <a:srgbClr val="269F7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7" name="Oval 106">
                  <a:extLst>
                    <a:ext uri="{FF2B5EF4-FFF2-40B4-BE49-F238E27FC236}">
                      <a16:creationId xmlns:a16="http://schemas.microsoft.com/office/drawing/2014/main" id="{54648556-C2BB-CD94-D113-2906A9BAB69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04679" y="4741358"/>
                  <a:ext cx="45720" cy="45720"/>
                </a:xfrm>
                <a:prstGeom prst="ellipse">
                  <a:avLst/>
                </a:prstGeom>
                <a:solidFill>
                  <a:srgbClr val="269F7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:a16="http://schemas.microsoft.com/office/drawing/2014/main" id="{10C6BC85-BA40-298D-53A0-38DB6023B7C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86025" y="4681839"/>
                  <a:ext cx="45720" cy="45720"/>
                </a:xfrm>
                <a:prstGeom prst="ellipse">
                  <a:avLst/>
                </a:prstGeom>
                <a:solidFill>
                  <a:srgbClr val="269F7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9" name="Oval 108">
                  <a:extLst>
                    <a:ext uri="{FF2B5EF4-FFF2-40B4-BE49-F238E27FC236}">
                      <a16:creationId xmlns:a16="http://schemas.microsoft.com/office/drawing/2014/main" id="{20932015-6D0D-6F6F-5927-ECA9997B2FB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40305" y="4741358"/>
                  <a:ext cx="45720" cy="45720"/>
                </a:xfrm>
                <a:prstGeom prst="ellipse">
                  <a:avLst/>
                </a:prstGeom>
                <a:solidFill>
                  <a:srgbClr val="269F7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49AE47D8-6D4E-25E6-4F7F-6DED431906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18210" y="4667734"/>
                  <a:ext cx="45720" cy="45720"/>
                </a:xfrm>
                <a:prstGeom prst="ellipse">
                  <a:avLst/>
                </a:prstGeom>
                <a:solidFill>
                  <a:srgbClr val="269F7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1" name="Oval 110">
                  <a:extLst>
                    <a:ext uri="{FF2B5EF4-FFF2-40B4-BE49-F238E27FC236}">
                      <a16:creationId xmlns:a16="http://schemas.microsoft.com/office/drawing/2014/main" id="{F34CC6AB-0EDA-443E-A0D0-6E93635D64C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99800" y="4796309"/>
                  <a:ext cx="45720" cy="45720"/>
                </a:xfrm>
                <a:prstGeom prst="ellipse">
                  <a:avLst/>
                </a:prstGeom>
                <a:solidFill>
                  <a:srgbClr val="269F7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B9F5635D-53D2-29B8-CDAA-7F5BE4CC8BE0}"/>
                    </a:ext>
                  </a:extLst>
                </p:cNvPr>
                <p:cNvGrpSpPr/>
                <p:nvPr/>
              </p:nvGrpSpPr>
              <p:grpSpPr>
                <a:xfrm>
                  <a:off x="3957018" y="4895789"/>
                  <a:ext cx="222914" cy="200155"/>
                  <a:chOff x="5802013" y="5693659"/>
                  <a:chExt cx="222913" cy="200155"/>
                </a:xfrm>
                <a:solidFill>
                  <a:srgbClr val="9566BC"/>
                </a:solidFill>
              </p:grpSpPr>
              <p:sp>
                <p:nvSpPr>
                  <p:cNvPr id="131" name="Oval 130">
                    <a:extLst>
                      <a:ext uri="{FF2B5EF4-FFF2-40B4-BE49-F238E27FC236}">
                        <a16:creationId xmlns:a16="http://schemas.microsoft.com/office/drawing/2014/main" id="{2F1AECC7-7718-085D-4779-38AEC24038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02013" y="5785099"/>
                    <a:ext cx="45720" cy="45720"/>
                  </a:xfrm>
                  <a:prstGeom prst="ellipse">
                    <a:avLst/>
                  </a:prstGeom>
                  <a:solidFill>
                    <a:srgbClr val="E6AD0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2" name="Oval 131">
                    <a:extLst>
                      <a:ext uri="{FF2B5EF4-FFF2-40B4-BE49-F238E27FC236}">
                        <a16:creationId xmlns:a16="http://schemas.microsoft.com/office/drawing/2014/main" id="{ADB1E821-09E6-E214-603A-E784EAF04D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38365" y="5693659"/>
                    <a:ext cx="45720" cy="45720"/>
                  </a:xfrm>
                  <a:prstGeom prst="ellipse">
                    <a:avLst/>
                  </a:prstGeom>
                  <a:solidFill>
                    <a:srgbClr val="E6AD0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3" name="Oval 132">
                    <a:extLst>
                      <a:ext uri="{FF2B5EF4-FFF2-40B4-BE49-F238E27FC236}">
                        <a16:creationId xmlns:a16="http://schemas.microsoft.com/office/drawing/2014/main" id="{55F5B8BE-2BFD-EC43-72A8-8058551825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66269" y="5848094"/>
                    <a:ext cx="45720" cy="45720"/>
                  </a:xfrm>
                  <a:prstGeom prst="ellipse">
                    <a:avLst/>
                  </a:prstGeom>
                  <a:solidFill>
                    <a:srgbClr val="E6AD0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4" name="Oval 133">
                    <a:extLst>
                      <a:ext uri="{FF2B5EF4-FFF2-40B4-BE49-F238E27FC236}">
                        <a16:creationId xmlns:a16="http://schemas.microsoft.com/office/drawing/2014/main" id="{BA4E2497-AC9A-D48E-DFE2-818D6B8CC52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84085" y="5785099"/>
                    <a:ext cx="45720" cy="45720"/>
                  </a:xfrm>
                  <a:prstGeom prst="ellipse">
                    <a:avLst/>
                  </a:prstGeom>
                  <a:solidFill>
                    <a:srgbClr val="E6AD0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5" name="Oval 134">
                    <a:extLst>
                      <a:ext uri="{FF2B5EF4-FFF2-40B4-BE49-F238E27FC236}">
                        <a16:creationId xmlns:a16="http://schemas.microsoft.com/office/drawing/2014/main" id="{F45C7983-3DF5-C7D3-2B17-DFFABB7F4E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965431" y="5725579"/>
                    <a:ext cx="45720" cy="45720"/>
                  </a:xfrm>
                  <a:prstGeom prst="ellipse">
                    <a:avLst/>
                  </a:prstGeom>
                  <a:solidFill>
                    <a:srgbClr val="E6AD0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6" name="Oval 135">
                    <a:extLst>
                      <a:ext uri="{FF2B5EF4-FFF2-40B4-BE49-F238E27FC236}">
                        <a16:creationId xmlns:a16="http://schemas.microsoft.com/office/drawing/2014/main" id="{E86AE01A-2223-D168-05EA-B4493D8602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919711" y="5785099"/>
                    <a:ext cx="45720" cy="45720"/>
                  </a:xfrm>
                  <a:prstGeom prst="ellipse">
                    <a:avLst/>
                  </a:prstGeom>
                  <a:solidFill>
                    <a:srgbClr val="E6AD0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7" name="Oval 136">
                    <a:extLst>
                      <a:ext uri="{FF2B5EF4-FFF2-40B4-BE49-F238E27FC236}">
                        <a16:creationId xmlns:a16="http://schemas.microsoft.com/office/drawing/2014/main" id="{C1CB05F7-0056-A069-2E02-F1D7FD54C5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97616" y="5711475"/>
                    <a:ext cx="45720" cy="45720"/>
                  </a:xfrm>
                  <a:prstGeom prst="ellipse">
                    <a:avLst/>
                  </a:prstGeom>
                  <a:solidFill>
                    <a:srgbClr val="E6AD0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8" name="Oval 137">
                    <a:extLst>
                      <a:ext uri="{FF2B5EF4-FFF2-40B4-BE49-F238E27FC236}">
                        <a16:creationId xmlns:a16="http://schemas.microsoft.com/office/drawing/2014/main" id="{4A7B481A-9124-4C50-D5ED-0CCDA624ED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979206" y="5840049"/>
                    <a:ext cx="45720" cy="45720"/>
                  </a:xfrm>
                  <a:prstGeom prst="ellipse">
                    <a:avLst/>
                  </a:prstGeom>
                  <a:solidFill>
                    <a:srgbClr val="E6AD0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113" name="Group 112">
                  <a:extLst>
                    <a:ext uri="{FF2B5EF4-FFF2-40B4-BE49-F238E27FC236}">
                      <a16:creationId xmlns:a16="http://schemas.microsoft.com/office/drawing/2014/main" id="{13578700-8AD5-58CC-772A-903894358F08}"/>
                    </a:ext>
                  </a:extLst>
                </p:cNvPr>
                <p:cNvGrpSpPr/>
                <p:nvPr/>
              </p:nvGrpSpPr>
              <p:grpSpPr>
                <a:xfrm>
                  <a:off x="4424462" y="4605417"/>
                  <a:ext cx="222914" cy="200155"/>
                  <a:chOff x="5802013" y="5693659"/>
                  <a:chExt cx="222913" cy="200155"/>
                </a:xfrm>
                <a:solidFill>
                  <a:srgbClr val="D52728"/>
                </a:solidFill>
              </p:grpSpPr>
              <p:sp>
                <p:nvSpPr>
                  <p:cNvPr id="123" name="Oval 122">
                    <a:extLst>
                      <a:ext uri="{FF2B5EF4-FFF2-40B4-BE49-F238E27FC236}">
                        <a16:creationId xmlns:a16="http://schemas.microsoft.com/office/drawing/2014/main" id="{EEACB5A6-A676-2480-A154-B098DA1388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02013" y="5785099"/>
                    <a:ext cx="45720" cy="45720"/>
                  </a:xfrm>
                  <a:prstGeom prst="ellipse">
                    <a:avLst/>
                  </a:prstGeom>
                  <a:solidFill>
                    <a:srgbClr val="DA5F0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4" name="Oval 123">
                    <a:extLst>
                      <a:ext uri="{FF2B5EF4-FFF2-40B4-BE49-F238E27FC236}">
                        <a16:creationId xmlns:a16="http://schemas.microsoft.com/office/drawing/2014/main" id="{A9FE735D-2FF7-811B-FBA4-ABE7D5D986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38365" y="5693659"/>
                    <a:ext cx="45720" cy="45720"/>
                  </a:xfrm>
                  <a:prstGeom prst="ellipse">
                    <a:avLst/>
                  </a:prstGeom>
                  <a:solidFill>
                    <a:srgbClr val="DA5F0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5" name="Oval 124">
                    <a:extLst>
                      <a:ext uri="{FF2B5EF4-FFF2-40B4-BE49-F238E27FC236}">
                        <a16:creationId xmlns:a16="http://schemas.microsoft.com/office/drawing/2014/main" id="{80B82ADB-F52B-CE55-A523-B51F56F36B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66269" y="5848094"/>
                    <a:ext cx="45720" cy="45720"/>
                  </a:xfrm>
                  <a:prstGeom prst="ellipse">
                    <a:avLst/>
                  </a:prstGeom>
                  <a:solidFill>
                    <a:srgbClr val="DA5F0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6" name="Oval 125">
                    <a:extLst>
                      <a:ext uri="{FF2B5EF4-FFF2-40B4-BE49-F238E27FC236}">
                        <a16:creationId xmlns:a16="http://schemas.microsoft.com/office/drawing/2014/main" id="{A719B5B6-3D34-7FA0-8F3F-AA5CEE301C9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84085" y="5785099"/>
                    <a:ext cx="45720" cy="45720"/>
                  </a:xfrm>
                  <a:prstGeom prst="ellipse">
                    <a:avLst/>
                  </a:prstGeom>
                  <a:solidFill>
                    <a:srgbClr val="DA5F0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7" name="Oval 126">
                    <a:extLst>
                      <a:ext uri="{FF2B5EF4-FFF2-40B4-BE49-F238E27FC236}">
                        <a16:creationId xmlns:a16="http://schemas.microsoft.com/office/drawing/2014/main" id="{715C6260-AA90-3DF9-CB9D-3B2543D7EA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965431" y="5725579"/>
                    <a:ext cx="45720" cy="45720"/>
                  </a:xfrm>
                  <a:prstGeom prst="ellipse">
                    <a:avLst/>
                  </a:prstGeom>
                  <a:solidFill>
                    <a:srgbClr val="DA5F0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8" name="Oval 127">
                    <a:extLst>
                      <a:ext uri="{FF2B5EF4-FFF2-40B4-BE49-F238E27FC236}">
                        <a16:creationId xmlns:a16="http://schemas.microsoft.com/office/drawing/2014/main" id="{8E290301-E864-5C34-1C20-0C374F7C9D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919711" y="5785099"/>
                    <a:ext cx="45720" cy="45720"/>
                  </a:xfrm>
                  <a:prstGeom prst="ellipse">
                    <a:avLst/>
                  </a:prstGeom>
                  <a:solidFill>
                    <a:srgbClr val="DA5F0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9" name="Oval 128">
                    <a:extLst>
                      <a:ext uri="{FF2B5EF4-FFF2-40B4-BE49-F238E27FC236}">
                        <a16:creationId xmlns:a16="http://schemas.microsoft.com/office/drawing/2014/main" id="{70A35F59-2405-9C78-27CB-CFCF0655FA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97616" y="5711475"/>
                    <a:ext cx="45720" cy="45720"/>
                  </a:xfrm>
                  <a:prstGeom prst="ellipse">
                    <a:avLst/>
                  </a:prstGeom>
                  <a:solidFill>
                    <a:srgbClr val="DA5F0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0" name="Oval 129">
                    <a:extLst>
                      <a:ext uri="{FF2B5EF4-FFF2-40B4-BE49-F238E27FC236}">
                        <a16:creationId xmlns:a16="http://schemas.microsoft.com/office/drawing/2014/main" id="{ED372277-56DA-B725-F4FB-7AFA7208FB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979206" y="5840049"/>
                    <a:ext cx="45720" cy="45720"/>
                  </a:xfrm>
                  <a:prstGeom prst="ellipse">
                    <a:avLst/>
                  </a:prstGeom>
                  <a:solidFill>
                    <a:srgbClr val="DA5F0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114" name="Group 113">
                  <a:extLst>
                    <a:ext uri="{FF2B5EF4-FFF2-40B4-BE49-F238E27FC236}">
                      <a16:creationId xmlns:a16="http://schemas.microsoft.com/office/drawing/2014/main" id="{EB086C9B-595F-650B-B096-1F28C9457870}"/>
                    </a:ext>
                  </a:extLst>
                </p:cNvPr>
                <p:cNvGrpSpPr/>
                <p:nvPr/>
              </p:nvGrpSpPr>
              <p:grpSpPr>
                <a:xfrm>
                  <a:off x="4247471" y="4820971"/>
                  <a:ext cx="222914" cy="200155"/>
                  <a:chOff x="5802013" y="5693659"/>
                  <a:chExt cx="222913" cy="200155"/>
                </a:xfrm>
                <a:solidFill>
                  <a:srgbClr val="2EA12F"/>
                </a:solidFill>
              </p:grpSpPr>
              <p:sp>
                <p:nvSpPr>
                  <p:cNvPr id="115" name="Oval 114">
                    <a:extLst>
                      <a:ext uri="{FF2B5EF4-FFF2-40B4-BE49-F238E27FC236}">
                        <a16:creationId xmlns:a16="http://schemas.microsoft.com/office/drawing/2014/main" id="{6BFCA90B-A38F-E21E-2DFA-13E159919D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02013" y="5785099"/>
                    <a:ext cx="45720" cy="45720"/>
                  </a:xfrm>
                  <a:prstGeom prst="ellipse">
                    <a:avLst/>
                  </a:prstGeom>
                  <a:solidFill>
                    <a:srgbClr val="E6298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6" name="Oval 115">
                    <a:extLst>
                      <a:ext uri="{FF2B5EF4-FFF2-40B4-BE49-F238E27FC236}">
                        <a16:creationId xmlns:a16="http://schemas.microsoft.com/office/drawing/2014/main" id="{7BAD26FA-4DDC-2DA6-E607-1446DBA45EE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38365" y="5693659"/>
                    <a:ext cx="45720" cy="45720"/>
                  </a:xfrm>
                  <a:prstGeom prst="ellipse">
                    <a:avLst/>
                  </a:prstGeom>
                  <a:solidFill>
                    <a:srgbClr val="E6298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7" name="Oval 116">
                    <a:extLst>
                      <a:ext uri="{FF2B5EF4-FFF2-40B4-BE49-F238E27FC236}">
                        <a16:creationId xmlns:a16="http://schemas.microsoft.com/office/drawing/2014/main" id="{2F4FD695-1B6A-3E41-10DC-69BBAB0DF3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66269" y="5848094"/>
                    <a:ext cx="45720" cy="45720"/>
                  </a:xfrm>
                  <a:prstGeom prst="ellipse">
                    <a:avLst/>
                  </a:prstGeom>
                  <a:solidFill>
                    <a:srgbClr val="E6298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8" name="Oval 117">
                    <a:extLst>
                      <a:ext uri="{FF2B5EF4-FFF2-40B4-BE49-F238E27FC236}">
                        <a16:creationId xmlns:a16="http://schemas.microsoft.com/office/drawing/2014/main" id="{3C1D427D-8ED8-4A8C-1627-0343B9F8A1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84085" y="5785099"/>
                    <a:ext cx="45720" cy="45720"/>
                  </a:xfrm>
                  <a:prstGeom prst="ellipse">
                    <a:avLst/>
                  </a:prstGeom>
                  <a:solidFill>
                    <a:srgbClr val="E6298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9" name="Oval 118">
                    <a:extLst>
                      <a:ext uri="{FF2B5EF4-FFF2-40B4-BE49-F238E27FC236}">
                        <a16:creationId xmlns:a16="http://schemas.microsoft.com/office/drawing/2014/main" id="{A82EAED6-BD67-B6C0-2E29-AF82179F571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965431" y="5725579"/>
                    <a:ext cx="45720" cy="45720"/>
                  </a:xfrm>
                  <a:prstGeom prst="ellipse">
                    <a:avLst/>
                  </a:prstGeom>
                  <a:solidFill>
                    <a:srgbClr val="E6298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0" name="Oval 119">
                    <a:extLst>
                      <a:ext uri="{FF2B5EF4-FFF2-40B4-BE49-F238E27FC236}">
                        <a16:creationId xmlns:a16="http://schemas.microsoft.com/office/drawing/2014/main" id="{47B13E3D-F9E7-FB28-E2C0-7FAAF6DF05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919711" y="5785099"/>
                    <a:ext cx="45720" cy="45720"/>
                  </a:xfrm>
                  <a:prstGeom prst="ellipse">
                    <a:avLst/>
                  </a:prstGeom>
                  <a:solidFill>
                    <a:srgbClr val="E6298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1" name="Oval 120">
                    <a:extLst>
                      <a:ext uri="{FF2B5EF4-FFF2-40B4-BE49-F238E27FC236}">
                        <a16:creationId xmlns:a16="http://schemas.microsoft.com/office/drawing/2014/main" id="{B960F067-F1C1-FC11-5284-42048BDF5E3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897616" y="5711475"/>
                    <a:ext cx="45720" cy="45720"/>
                  </a:xfrm>
                  <a:prstGeom prst="ellipse">
                    <a:avLst/>
                  </a:prstGeom>
                  <a:solidFill>
                    <a:srgbClr val="E6298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2" name="Oval 121">
                    <a:extLst>
                      <a:ext uri="{FF2B5EF4-FFF2-40B4-BE49-F238E27FC236}">
                        <a16:creationId xmlns:a16="http://schemas.microsoft.com/office/drawing/2014/main" id="{7024829A-AFC5-AEAE-1DC9-B6379E6AF4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979206" y="5840049"/>
                    <a:ext cx="45720" cy="45720"/>
                  </a:xfrm>
                  <a:prstGeom prst="ellipse">
                    <a:avLst/>
                  </a:prstGeom>
                  <a:solidFill>
                    <a:srgbClr val="E6298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0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491D9457-DA8E-5EB9-8B0C-3FF394666075}"/>
                  </a:ext>
                </a:extLst>
              </p:cNvPr>
              <p:cNvSpPr txBox="1"/>
              <p:nvPr/>
            </p:nvSpPr>
            <p:spPr>
              <a:xfrm>
                <a:off x="3378212" y="3817336"/>
                <a:ext cx="1722513" cy="3830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>
                    <a:cs typeface="Times New Roman" panose="02020603050405020304" pitchFamily="18" charset="0"/>
                  </a:rPr>
                  <a:t>K-Means</a:t>
                </a:r>
              </a:p>
            </p:txBody>
          </p:sp>
          <p:cxnSp>
            <p:nvCxnSpPr>
              <p:cNvPr id="101" name="Straight Arrow Connector 100">
                <a:extLst>
                  <a:ext uri="{FF2B5EF4-FFF2-40B4-BE49-F238E27FC236}">
                    <a16:creationId xmlns:a16="http://schemas.microsoft.com/office/drawing/2014/main" id="{BD7BAE81-A229-FAD2-DE46-180A6458A934}"/>
                  </a:ext>
                </a:extLst>
              </p:cNvPr>
              <p:cNvCxnSpPr>
                <a:cxnSpLocks/>
                <a:stCxn id="97" idx="3"/>
              </p:cNvCxnSpPr>
              <p:nvPr/>
            </p:nvCxnSpPr>
            <p:spPr>
              <a:xfrm flipV="1">
                <a:off x="5100727" y="4381253"/>
                <a:ext cx="188636" cy="1"/>
              </a:xfrm>
              <a:prstGeom prst="straightConnector1">
                <a:avLst/>
              </a:prstGeom>
              <a:ln w="25400">
                <a:solidFill>
                  <a:srgbClr val="2E312C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9" name="Elbow Connector 138">
              <a:extLst>
                <a:ext uri="{FF2B5EF4-FFF2-40B4-BE49-F238E27FC236}">
                  <a16:creationId xmlns:a16="http://schemas.microsoft.com/office/drawing/2014/main" id="{EFC750F9-B5A2-352E-850B-546B2B7343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44338" y="2970723"/>
              <a:ext cx="1899661" cy="135447"/>
            </a:xfrm>
            <a:prstGeom prst="bentConnector2">
              <a:avLst/>
            </a:prstGeom>
            <a:ln w="1905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99A8308C-D1AE-798A-4043-F30754D61C18}"/>
                </a:ext>
              </a:extLst>
            </p:cNvPr>
            <p:cNvGrpSpPr/>
            <p:nvPr/>
          </p:nvGrpSpPr>
          <p:grpSpPr>
            <a:xfrm>
              <a:off x="1168456" y="3043058"/>
              <a:ext cx="912190" cy="144869"/>
              <a:chOff x="502341" y="3794760"/>
              <a:chExt cx="1036376" cy="164592"/>
            </a:xfrm>
          </p:grpSpPr>
          <p:cxnSp>
            <p:nvCxnSpPr>
              <p:cNvPr id="141" name="Connector 277">
                <a:extLst>
                  <a:ext uri="{FF2B5EF4-FFF2-40B4-BE49-F238E27FC236}">
                    <a16:creationId xmlns:a16="http://schemas.microsoft.com/office/drawing/2014/main" id="{8CADD4AB-F424-8034-D620-97A3224187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0887" y="3877056"/>
                <a:ext cx="1019284" cy="0"/>
              </a:xfrm>
              <a:prstGeom prst="line">
                <a:avLst/>
              </a:prstGeom>
              <a:ln w="31750" cap="rnd">
                <a:solidFill>
                  <a:srgbClr val="2E312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Connector 278">
                <a:extLst>
                  <a:ext uri="{FF2B5EF4-FFF2-40B4-BE49-F238E27FC236}">
                    <a16:creationId xmlns:a16="http://schemas.microsoft.com/office/drawing/2014/main" id="{99C3F467-8536-78D6-47A8-524328E73714}"/>
                  </a:ext>
                </a:extLst>
              </p:cNvPr>
              <p:cNvCxnSpPr/>
              <p:nvPr/>
            </p:nvCxnSpPr>
            <p:spPr>
              <a:xfrm>
                <a:off x="502341" y="3794760"/>
                <a:ext cx="0" cy="164592"/>
              </a:xfrm>
              <a:prstGeom prst="line">
                <a:avLst/>
              </a:prstGeom>
              <a:ln w="16510" cap="rnd">
                <a:solidFill>
                  <a:srgbClr val="2E312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Connector 279">
                <a:extLst>
                  <a:ext uri="{FF2B5EF4-FFF2-40B4-BE49-F238E27FC236}">
                    <a16:creationId xmlns:a16="http://schemas.microsoft.com/office/drawing/2014/main" id="{7A78D39C-8FF7-7F14-AAF5-6EEF9A1044D5}"/>
                  </a:ext>
                </a:extLst>
              </p:cNvPr>
              <p:cNvCxnSpPr/>
              <p:nvPr/>
            </p:nvCxnSpPr>
            <p:spPr>
              <a:xfrm>
                <a:off x="1538717" y="3794760"/>
                <a:ext cx="0" cy="164592"/>
              </a:xfrm>
              <a:prstGeom prst="line">
                <a:avLst/>
              </a:prstGeom>
              <a:ln w="16510" cap="rnd">
                <a:solidFill>
                  <a:srgbClr val="2E312C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B24CC4EE-3362-0886-4CED-51388727D732}"/>
                </a:ext>
              </a:extLst>
            </p:cNvPr>
            <p:cNvSpPr/>
            <p:nvPr/>
          </p:nvSpPr>
          <p:spPr>
            <a:xfrm>
              <a:off x="1796704" y="3061166"/>
              <a:ext cx="108652" cy="108652"/>
            </a:xfrm>
            <a:prstGeom prst="ellipse">
              <a:avLst/>
            </a:prstGeom>
            <a:solidFill>
              <a:srgbClr val="3A7A45"/>
            </a:solidFill>
            <a:ln w="16510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000"/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E215D1D4-E0C0-C762-5AA6-8BAFA5087E54}"/>
                </a:ext>
              </a:extLst>
            </p:cNvPr>
            <p:cNvSpPr txBox="1"/>
            <p:nvPr/>
          </p:nvSpPr>
          <p:spPr>
            <a:xfrm>
              <a:off x="1004161" y="2814971"/>
              <a:ext cx="1240780" cy="1926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sz="800" b="0" i="0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Compression </a:t>
              </a:r>
              <a:r>
                <a:rPr sz="800" b="1" i="0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122237EA-A56B-B1B0-CB90-33D3DE94CE81}"/>
                </a:ext>
              </a:extLst>
            </p:cNvPr>
            <p:cNvSpPr txBox="1"/>
            <p:nvPr/>
          </p:nvSpPr>
          <p:spPr>
            <a:xfrm>
              <a:off x="904564" y="3211210"/>
              <a:ext cx="654804" cy="963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sz="400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efficien</a:t>
              </a:r>
              <a:r>
                <a:rPr lang="en-US" sz="400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cy</a:t>
              </a:r>
              <a:endParaRPr sz="400" dirty="0">
                <a:solidFill>
                  <a:srgbClr val="0000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0E7FF858-0E51-976D-36A8-AF15C0CE84B9}"/>
                </a:ext>
              </a:extLst>
            </p:cNvPr>
            <p:cNvSpPr txBox="1"/>
            <p:nvPr/>
          </p:nvSpPr>
          <p:spPr>
            <a:xfrm>
              <a:off x="1785383" y="3211208"/>
              <a:ext cx="457372" cy="963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sz="400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quality</a:t>
              </a:r>
            </a:p>
          </p:txBody>
        </p:sp>
        <p:sp>
          <p:nvSpPr>
            <p:cNvPr id="148" name="Rounded Rectangle 147">
              <a:extLst>
                <a:ext uri="{FF2B5EF4-FFF2-40B4-BE49-F238E27FC236}">
                  <a16:creationId xmlns:a16="http://schemas.microsoft.com/office/drawing/2014/main" id="{176810E2-64F3-8C10-10CC-DF257C654388}"/>
                </a:ext>
              </a:extLst>
            </p:cNvPr>
            <p:cNvSpPr/>
            <p:nvPr/>
          </p:nvSpPr>
          <p:spPr>
            <a:xfrm>
              <a:off x="2580863" y="979189"/>
              <a:ext cx="961210" cy="2293831"/>
            </a:xfrm>
            <a:prstGeom prst="roundRect">
              <a:avLst>
                <a:gd name="adj" fmla="val 13749"/>
              </a:avLst>
            </a:prstGeom>
            <a:solidFill>
              <a:srgbClr val="EAF1F8"/>
            </a:solidFill>
            <a:ln w="19050">
              <a:solidFill>
                <a:srgbClr val="4F7CA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8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Multi-View Backbone</a:t>
              </a:r>
            </a:p>
          </p:txBody>
        </p:sp>
      </p:grpSp>
      <p:cxnSp>
        <p:nvCxnSpPr>
          <p:cNvPr id="151" name="Curved Connector 150">
            <a:extLst>
              <a:ext uri="{FF2B5EF4-FFF2-40B4-BE49-F238E27FC236}">
                <a16:creationId xmlns:a16="http://schemas.microsoft.com/office/drawing/2014/main" id="{FEBF91E9-EC58-1D6B-0BDA-99BAB9A4AA50}"/>
              </a:ext>
            </a:extLst>
          </p:cNvPr>
          <p:cNvCxnSpPr>
            <a:cxnSpLocks/>
            <a:stCxn id="80" idx="2"/>
            <a:endCxn id="20" idx="1"/>
          </p:cNvCxnSpPr>
          <p:nvPr/>
        </p:nvCxnSpPr>
        <p:spPr>
          <a:xfrm rot="16200000" flipH="1">
            <a:off x="5080229" y="3118545"/>
            <a:ext cx="2053353" cy="1446531"/>
          </a:xfrm>
          <a:prstGeom prst="curved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:a16="http://schemas.microsoft.com/office/drawing/2014/main" id="{F1445B7D-DD43-CEA1-0F48-C39A21E96B9A}"/>
              </a:ext>
            </a:extLst>
          </p:cNvPr>
          <p:cNvSpPr txBox="1"/>
          <p:nvPr/>
        </p:nvSpPr>
        <p:spPr>
          <a:xfrm rot="2938383">
            <a:off x="5416047" y="421263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PCA</a:t>
            </a:r>
          </a:p>
        </p:txBody>
      </p:sp>
    </p:spTree>
    <p:extLst>
      <p:ext uri="{BB962C8B-B14F-4D97-AF65-F5344CB8AC3E}">
        <p14:creationId xmlns:p14="http://schemas.microsoft.com/office/powerpoint/2010/main" val="6616281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EA9807-BEBC-637E-040F-452AAB937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F53CA-9223-3071-2748-A7133F919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93C9912-74E6-84CD-59A1-EB59822C6C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4690" y="2891226"/>
            <a:ext cx="6038471" cy="18932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AD9331-1DBB-4082-3872-8EBF3251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learn good features for clustering?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4D24C-128B-5EB1-F9C1-8CCCE03A3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13A1-F5D1-9E43-A4E9-CD9C8BA14F9D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B158CE-259C-D4FC-A8E0-8DC708AD8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34</a:t>
            </a:fld>
            <a:endParaRPr lang="de-CH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C8950DC-39E8-9E4F-D25F-254EB5FD66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260" y="887815"/>
            <a:ext cx="5983329" cy="18932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DCC333-09E3-00AB-3483-EFAF2441F8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7683" y="899671"/>
            <a:ext cx="4015408" cy="18932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658642-13CA-B32B-8A86-BCDFC40DFB8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7683" y="2888216"/>
            <a:ext cx="4015408" cy="18932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AE22B9-41FF-E9C5-B367-62BD4A8902AC}"/>
              </a:ext>
            </a:extLst>
          </p:cNvPr>
          <p:cNvSpPr txBox="1"/>
          <p:nvPr/>
        </p:nvSpPr>
        <p:spPr>
          <a:xfrm rot="16200000">
            <a:off x="6270311" y="3650157"/>
            <a:ext cx="1893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PCA on Tokens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8DB2ED-5C42-BCCC-4441-A97B157A2D98}"/>
              </a:ext>
            </a:extLst>
          </p:cNvPr>
          <p:cNvSpPr txBox="1"/>
          <p:nvPr/>
        </p:nvSpPr>
        <p:spPr>
          <a:xfrm rot="16200000">
            <a:off x="-390657" y="3644229"/>
            <a:ext cx="1881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Similarity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F3053D-F8B1-922D-81E4-04FB4530EC6E}"/>
              </a:ext>
            </a:extLst>
          </p:cNvPr>
          <p:cNvSpPr txBox="1"/>
          <p:nvPr/>
        </p:nvSpPr>
        <p:spPr>
          <a:xfrm rot="16200000">
            <a:off x="-390656" y="1655685"/>
            <a:ext cx="1881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Input Views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190AA9-47FA-6FC0-954D-18F3C151792A}"/>
              </a:ext>
            </a:extLst>
          </p:cNvPr>
          <p:cNvSpPr>
            <a:spLocks noChangeAspect="1"/>
          </p:cNvSpPr>
          <p:nvPr/>
        </p:nvSpPr>
        <p:spPr>
          <a:xfrm flipH="1">
            <a:off x="4066658" y="2501087"/>
            <a:ext cx="100800" cy="100800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BC9B7C-EF47-D0C1-FBF2-15335E11C62F}"/>
              </a:ext>
            </a:extLst>
          </p:cNvPr>
          <p:cNvSpPr>
            <a:spLocks noChangeAspect="1"/>
          </p:cNvSpPr>
          <p:nvPr/>
        </p:nvSpPr>
        <p:spPr>
          <a:xfrm flipH="1">
            <a:off x="5735079" y="2506792"/>
            <a:ext cx="100800" cy="100800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1B012A8-80FC-D87C-25EE-0ED97CC248A6}"/>
              </a:ext>
            </a:extLst>
          </p:cNvPr>
          <p:cNvSpPr>
            <a:spLocks noChangeAspect="1"/>
          </p:cNvSpPr>
          <p:nvPr/>
        </p:nvSpPr>
        <p:spPr>
          <a:xfrm flipH="1">
            <a:off x="4066774" y="4549516"/>
            <a:ext cx="100800" cy="100800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A8BECB-6701-45A7-4D92-4A87DEBC3D46}"/>
              </a:ext>
            </a:extLst>
          </p:cNvPr>
          <p:cNvSpPr>
            <a:spLocks noChangeAspect="1"/>
          </p:cNvSpPr>
          <p:nvPr/>
        </p:nvSpPr>
        <p:spPr>
          <a:xfrm flipH="1">
            <a:off x="5735195" y="4555221"/>
            <a:ext cx="100800" cy="100800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0294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7DA240-8322-830C-B201-EAFB651D4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1F2CF-3546-6BF8-A090-7855A9B4A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that correspond to the same 3D location should be similar</a:t>
            </a:r>
          </a:p>
        </p:txBody>
      </p: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BBA0935E-77F4-C867-292E-1B1AC4B1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1F4DA-FC1D-7A4D-AE53-BFEA4967362D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46CDACF2-386C-27D0-AF0E-21B456541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CB051E5-A42A-C8A0-C457-7FB58A27D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35</a:t>
            </a:fld>
            <a:endParaRPr lang="de-CH" noProof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A8AB8D6-A601-C688-6461-AAA049BEB165}"/>
              </a:ext>
            </a:extLst>
          </p:cNvPr>
          <p:cNvGrpSpPr>
            <a:grpSpLocks noChangeAspect="1"/>
          </p:cNvGrpSpPr>
          <p:nvPr/>
        </p:nvGrpSpPr>
        <p:grpSpPr>
          <a:xfrm>
            <a:off x="2171700" y="873125"/>
            <a:ext cx="7824718" cy="5327650"/>
            <a:chOff x="2813999" y="1043492"/>
            <a:chExt cx="6731440" cy="458326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8458C4B-1842-FFDF-8524-94E9E95BD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813999" y="4077656"/>
              <a:ext cx="6731439" cy="154910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14A3378-DFB4-EB0F-10F5-59BC4886A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814000" y="2519646"/>
              <a:ext cx="6731439" cy="154910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1B8A70B-D027-7DA9-CF40-E46746888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814000" y="1043492"/>
              <a:ext cx="6731439" cy="1549102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6949058-7845-F56D-9E25-552739715B76}"/>
              </a:ext>
            </a:extLst>
          </p:cNvPr>
          <p:cNvSpPr txBox="1"/>
          <p:nvPr/>
        </p:nvSpPr>
        <p:spPr>
          <a:xfrm rot="16200000">
            <a:off x="1089968" y="1592090"/>
            <a:ext cx="1794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Input Views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4A795C-EE9F-EB05-1C64-93939B053D1E}"/>
              </a:ext>
            </a:extLst>
          </p:cNvPr>
          <p:cNvSpPr txBox="1"/>
          <p:nvPr/>
        </p:nvSpPr>
        <p:spPr>
          <a:xfrm rot="16200000">
            <a:off x="1130723" y="3345465"/>
            <a:ext cx="1712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3D Kernel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99B585-04BF-373C-4241-5B7B76DFA7C0}"/>
              </a:ext>
            </a:extLst>
          </p:cNvPr>
          <p:cNvSpPr txBox="1"/>
          <p:nvPr/>
        </p:nvSpPr>
        <p:spPr>
          <a:xfrm rot="16200000">
            <a:off x="1171478" y="5098840"/>
            <a:ext cx="1712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Patch Kernel</a:t>
            </a:r>
          </a:p>
        </p:txBody>
      </p:sp>
    </p:spTree>
    <p:extLst>
      <p:ext uri="{BB962C8B-B14F-4D97-AF65-F5344CB8AC3E}">
        <p14:creationId xmlns:p14="http://schemas.microsoft.com/office/powerpoint/2010/main" val="12463276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FD606C-B092-3DD5-60F2-FDD17BEC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DEFAF-D348-5833-7D3C-0F3FB0463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7D0E802-EDE3-381F-F306-2E509A6B28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4690" y="4894636"/>
            <a:ext cx="6038471" cy="19011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9A98EB-254F-E8B1-A281-4A895966BA1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4690" y="2891226"/>
            <a:ext cx="6038471" cy="18932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63410C-ABDF-8EFA-6E35-0EE6CDDB5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this loss makes the PCA a lot more structured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D35502-A068-CE24-88A0-E8C2D4BA8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EFE65-2B2D-C743-BF2B-35A915167BA3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A7714-3E80-23C8-8E33-1962D04CE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36</a:t>
            </a:fld>
            <a:endParaRPr lang="de-CH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4ED9E6-2866-5660-BA8D-F56A4182A9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260" y="887815"/>
            <a:ext cx="5983329" cy="18932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A0BAC4-D6FD-FEE8-C2B9-063008A17CD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7683" y="899671"/>
            <a:ext cx="4015408" cy="18932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763005-C5F5-6EB2-6D78-0130F649D4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7683" y="2888216"/>
            <a:ext cx="4015408" cy="18932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A781F6-894D-D63E-C623-F801F281491B}"/>
              </a:ext>
            </a:extLst>
          </p:cNvPr>
          <p:cNvSpPr txBox="1"/>
          <p:nvPr/>
        </p:nvSpPr>
        <p:spPr>
          <a:xfrm rot="16200000">
            <a:off x="6270311" y="3650157"/>
            <a:ext cx="1893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PCA on Tokens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D7B45F-2B99-1D47-68DF-402DDEA401AE}"/>
              </a:ext>
            </a:extLst>
          </p:cNvPr>
          <p:cNvSpPr txBox="1"/>
          <p:nvPr/>
        </p:nvSpPr>
        <p:spPr>
          <a:xfrm rot="16200000">
            <a:off x="-390657" y="3644229"/>
            <a:ext cx="1881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Similarity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37AEA6-A64F-1DCF-81EB-A8A14565769D}"/>
              </a:ext>
            </a:extLst>
          </p:cNvPr>
          <p:cNvSpPr txBox="1"/>
          <p:nvPr/>
        </p:nvSpPr>
        <p:spPr>
          <a:xfrm rot="16200000">
            <a:off x="-390656" y="1655685"/>
            <a:ext cx="1881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Input Views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7781C9E-E7A4-96BE-C478-F34909D7684D}"/>
              </a:ext>
            </a:extLst>
          </p:cNvPr>
          <p:cNvSpPr>
            <a:spLocks noChangeAspect="1"/>
          </p:cNvSpPr>
          <p:nvPr/>
        </p:nvSpPr>
        <p:spPr>
          <a:xfrm flipH="1">
            <a:off x="4066658" y="2501087"/>
            <a:ext cx="100800" cy="100800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E8BC4A6-FA2C-6709-4E87-808088B0D297}"/>
              </a:ext>
            </a:extLst>
          </p:cNvPr>
          <p:cNvSpPr>
            <a:spLocks noChangeAspect="1"/>
          </p:cNvSpPr>
          <p:nvPr/>
        </p:nvSpPr>
        <p:spPr>
          <a:xfrm flipH="1">
            <a:off x="5735079" y="2506792"/>
            <a:ext cx="100800" cy="100800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665337-9D0A-352F-3A82-4D71080CDCCF}"/>
              </a:ext>
            </a:extLst>
          </p:cNvPr>
          <p:cNvSpPr>
            <a:spLocks noChangeAspect="1"/>
          </p:cNvSpPr>
          <p:nvPr/>
        </p:nvSpPr>
        <p:spPr>
          <a:xfrm flipH="1">
            <a:off x="4066774" y="4549516"/>
            <a:ext cx="100800" cy="100800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8425F4-17A0-226A-76AA-96D67BC20CC8}"/>
              </a:ext>
            </a:extLst>
          </p:cNvPr>
          <p:cNvSpPr>
            <a:spLocks noChangeAspect="1"/>
          </p:cNvSpPr>
          <p:nvPr/>
        </p:nvSpPr>
        <p:spPr>
          <a:xfrm flipH="1">
            <a:off x="5735195" y="4555221"/>
            <a:ext cx="100800" cy="100800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DB9FCDE-ABDB-6A2B-4D59-FD00EE2D5A98}"/>
              </a:ext>
            </a:extLst>
          </p:cNvPr>
          <p:cNvSpPr>
            <a:spLocks noChangeAspect="1"/>
          </p:cNvSpPr>
          <p:nvPr/>
        </p:nvSpPr>
        <p:spPr>
          <a:xfrm flipH="1">
            <a:off x="4066890" y="6550442"/>
            <a:ext cx="100800" cy="100800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24FA49D-3BC1-8EFF-4E09-675174B3441E}"/>
              </a:ext>
            </a:extLst>
          </p:cNvPr>
          <p:cNvSpPr>
            <a:spLocks noChangeAspect="1"/>
          </p:cNvSpPr>
          <p:nvPr/>
        </p:nvSpPr>
        <p:spPr>
          <a:xfrm flipH="1">
            <a:off x="5735311" y="6556147"/>
            <a:ext cx="100800" cy="100800"/>
          </a:xfrm>
          <a:prstGeom prst="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E3E0DB-DC35-6FA5-5B84-6C0E3DDC376A}"/>
              </a:ext>
            </a:extLst>
          </p:cNvPr>
          <p:cNvSpPr txBox="1"/>
          <p:nvPr/>
        </p:nvSpPr>
        <p:spPr>
          <a:xfrm rot="16200000">
            <a:off x="-390657" y="5670409"/>
            <a:ext cx="1881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+NCE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AF12EAD-A358-CD29-6009-F5EB5688142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01583" y="4876761"/>
            <a:ext cx="4076160" cy="191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50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873742-2E21-C3EE-BD2B-4E1DC7144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24D95-015B-F750-F93F-8313790D9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with this loss makes compression more robust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68368B-F663-BE43-8F5E-D0E4E3030B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1412876"/>
            <a:ext cx="5364162" cy="37127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5D9489-A602-FDAB-248D-4DE0F8FEA3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4030" y="1412876"/>
            <a:ext cx="4136132" cy="421929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3DE6BD2-78CE-E49B-CD9F-7846875575E8}"/>
              </a:ext>
            </a:extLst>
          </p:cNvPr>
          <p:cNvSpPr txBox="1"/>
          <p:nvPr/>
        </p:nvSpPr>
        <p:spPr>
          <a:xfrm rot="16200000">
            <a:off x="6149559" y="2218016"/>
            <a:ext cx="1979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With NCE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2CC47B-78F4-0A5B-C797-73F8351C777F}"/>
              </a:ext>
            </a:extLst>
          </p:cNvPr>
          <p:cNvSpPr txBox="1"/>
          <p:nvPr/>
        </p:nvSpPr>
        <p:spPr>
          <a:xfrm rot="16200000">
            <a:off x="6149559" y="4457702"/>
            <a:ext cx="1979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w/o NCE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C8FEE1-0442-35A9-22A3-0992E1295F83}"/>
              </a:ext>
            </a:extLst>
          </p:cNvPr>
          <p:cNvSpPr txBox="1"/>
          <p:nvPr/>
        </p:nvSpPr>
        <p:spPr>
          <a:xfrm>
            <a:off x="7487521" y="5632174"/>
            <a:ext cx="3818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Custers spread more across views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9DFE76-6498-9E17-A6ED-17B9A75E5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17C1-D419-A042-A7D2-C93B704E12D8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00FBC9-181C-C577-FD7D-AD409B490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E5E2A9-7D1E-2ECC-F376-A7EADBF53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37</a:t>
            </a:fld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23144376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5F88E0-D48B-2823-1AE9-EE123EFFA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D105E-B317-E484-78F7-D3E77A57B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Taking all updates together, the model improved at lot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8A10-25CC-865D-8C91-DC1ECF51E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218D1-98EF-EC47-9CF1-DD615850936D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1A38C-8A85-2A11-CF31-7BCA0593C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90AB6-8A4F-3D40-386A-B98CDAB3E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38</a:t>
            </a:fld>
            <a:endParaRPr lang="de-CH" noProof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3960F6-12A6-A2CF-D102-E627C48A24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6" y="1412875"/>
            <a:ext cx="10728325" cy="36598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4AA337-59DB-12DE-56DE-54A1E1C2B70B}"/>
              </a:ext>
            </a:extLst>
          </p:cNvPr>
          <p:cNvSpPr txBox="1"/>
          <p:nvPr/>
        </p:nvSpPr>
        <p:spPr>
          <a:xfrm>
            <a:off x="1171073" y="2554705"/>
            <a:ext cx="4347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rgbClr val="C102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r=0.03</a:t>
            </a:r>
          </a:p>
        </p:txBody>
      </p:sp>
    </p:spTree>
    <p:extLst>
      <p:ext uri="{BB962C8B-B14F-4D97-AF65-F5344CB8AC3E}">
        <p14:creationId xmlns:p14="http://schemas.microsoft.com/office/powerpoint/2010/main" val="7486580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9906E4-EDCB-4E87-BB1F-FF12A0509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4EE61-C632-2DE2-C237-FEE7FE3FF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all updates together, the model improved at lot</a:t>
            </a:r>
            <a:endParaRPr lang="en-US" dirty="0">
              <a:latin typeface="+mn-lt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CFA36-FF09-6FB9-C3BA-B7BF9D6F9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D1B87-68A7-8240-B1A2-DE17D9160F10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BC98A-ACD2-9284-DF04-13825DE35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AF29FF-3E78-D33F-1E27-B5BDFE6C9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39</a:t>
            </a:fld>
            <a:endParaRPr lang="de-CH" noProof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4DB95A-9FB4-BDFF-68C0-93BE6EB047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7801" y="1412875"/>
            <a:ext cx="10696394" cy="365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91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529F6-AFBB-A887-9E10-F62153A8E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0868D-E830-1D3C-3180-6D450EC53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Strong progress in feed forward reconstruction, can we reuse them?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3D4E1-40E2-D36D-D201-ED7DB5BDC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8320-CFF5-4648-A857-B8783DD7DE24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6156C-634A-AC65-DE23-60F45C561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DB6FE-37B9-A8C2-0A16-91682D2A9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4</a:t>
            </a:fld>
            <a:endParaRPr lang="de-CH" noProof="0"/>
          </a:p>
        </p:txBody>
      </p:sp>
      <p:pic>
        <p:nvPicPr>
          <p:cNvPr id="8" name="teaser_video_v3_compressed_short">
            <a:hlinkClick r:id="" action="ppaction://media"/>
            <a:extLst>
              <a:ext uri="{FF2B5EF4-FFF2-40B4-BE49-F238E27FC236}">
                <a16:creationId xmlns:a16="http://schemas.microsoft.com/office/drawing/2014/main" id="{AF115D34-34A7-0022-0564-59CD6F437D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6151" y="879815"/>
            <a:ext cx="10641919" cy="5320960"/>
          </a:xfrm>
          <a:prstGeom prst="roundRect">
            <a:avLst>
              <a:gd name="adj" fmla="val 5436"/>
            </a:avLst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DEEEF4-CD4B-A3FA-4C06-9CDD3BDDC986}"/>
              </a:ext>
            </a:extLst>
          </p:cNvPr>
          <p:cNvSpPr txBox="1"/>
          <p:nvPr/>
        </p:nvSpPr>
        <p:spPr>
          <a:xfrm>
            <a:off x="786151" y="879815"/>
            <a:ext cx="1880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VGGT – CVPR25</a:t>
            </a:r>
          </a:p>
        </p:txBody>
      </p:sp>
    </p:spTree>
    <p:extLst>
      <p:ext uri="{BB962C8B-B14F-4D97-AF65-F5344CB8AC3E}">
        <p14:creationId xmlns:p14="http://schemas.microsoft.com/office/powerpoint/2010/main" val="243710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4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3BC3C0-AE08-AC46-BBC2-D90025FAE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71A4D-D493-285D-7981-0B3A41F9A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all updates together, the model improved at lot</a:t>
            </a:r>
            <a:endParaRPr lang="en-US" dirty="0">
              <a:latin typeface="+mn-lt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A8F08-1C5F-1EDA-8AB2-824279D24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C2021-A057-2444-BB60-A177B6851C4E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84815-200B-6036-1899-86D848F89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CB20C-2DB7-01B4-B946-D8C23B7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40</a:t>
            </a:fld>
            <a:endParaRPr lang="de-CH" noProof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873F3D-949C-1204-7B4C-66B132F6FF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26533" y="875590"/>
            <a:ext cx="8338933" cy="18444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499ED5-DBBD-121A-7D5A-F30AB4F6A1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26532" y="2840237"/>
            <a:ext cx="8338933" cy="16384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C21B37-DD7C-7BB4-C3C6-B8554BEF91E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26533" y="4598855"/>
            <a:ext cx="8338933" cy="163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6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5AFFDD-E786-E93A-76A5-2E0E8DD6E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D34E0AF9-AC0C-CE62-434B-6962B02870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58404" y="3526587"/>
            <a:ext cx="4220594" cy="26935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F9BF178-6FDB-5451-338F-C9A024AB4FBD}"/>
              </a:ext>
            </a:extLst>
          </p:cNvPr>
          <p:cNvSpPr txBox="1"/>
          <p:nvPr/>
        </p:nvSpPr>
        <p:spPr>
          <a:xfrm>
            <a:off x="5202194" y="3526587"/>
            <a:ext cx="62579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Free 3D Gaussian placement</a:t>
            </a:r>
            <a:r>
              <a:rPr lang="en-US" sz="2000" dirty="0"/>
              <a:t>, decoupled from the pixel grid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Continuous quality / efficiency</a:t>
            </a:r>
            <a:r>
              <a:rPr lang="en-US" sz="2000" dirty="0"/>
              <a:t> trade-off via latent k-means with one model, no retraining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Pose-free </a:t>
            </a:r>
            <a:r>
              <a:rPr lang="en-US" sz="2000" dirty="0">
                <a:solidFill>
                  <a:schemeClr val="accent1"/>
                </a:solidFill>
              </a:rPr>
              <a:t>SOTA with 6x fewer Gaussians </a:t>
            </a:r>
            <a:r>
              <a:rPr lang="en-US" sz="2000" dirty="0"/>
              <a:t>for in- and out-of-domain benchmarks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B57CB7-9197-F17B-C061-843860C80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+mn-lt"/>
              </a:rPr>
              <a:t>ZipSplat</a:t>
            </a:r>
            <a:r>
              <a:rPr lang="en-US" dirty="0">
                <a:latin typeface="+mn-lt"/>
              </a:rPr>
              <a:t>: Fewer Gaussians, better Splats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7FA44-6290-7911-38C9-E06BC1D19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C2EFC-0DA9-E74E-9B37-14EC6053DD59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5388A2-82E8-86B3-42D5-46D2EDAD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9E0272-52F7-E54A-4AAD-FE69F56E1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41</a:t>
            </a:fld>
            <a:endParaRPr lang="de-CH" noProof="0"/>
          </a:p>
        </p:txBody>
      </p:sp>
      <p:sp>
        <p:nvSpPr>
          <p:cNvPr id="329" name="Rounded Rectangle 328">
            <a:extLst>
              <a:ext uri="{FF2B5EF4-FFF2-40B4-BE49-F238E27FC236}">
                <a16:creationId xmlns:a16="http://schemas.microsoft.com/office/drawing/2014/main" id="{58D4A5D9-2843-415F-E4B5-5866A6EECE6C}"/>
              </a:ext>
            </a:extLst>
          </p:cNvPr>
          <p:cNvSpPr/>
          <p:nvPr/>
        </p:nvSpPr>
        <p:spPr>
          <a:xfrm>
            <a:off x="2468769" y="888293"/>
            <a:ext cx="6589207" cy="2475668"/>
          </a:xfrm>
          <a:prstGeom prst="roundRect">
            <a:avLst>
              <a:gd name="adj" fmla="val 5514"/>
            </a:avLst>
          </a:prstGeom>
          <a:solidFill>
            <a:srgbClr val="F9F8F4"/>
          </a:solidFill>
          <a:ln w="19050">
            <a:solidFill>
              <a:srgbClr val="2E31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r"/>
            <a:r>
              <a:rPr lang="en-US" sz="20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ZipSplat</a:t>
            </a:r>
            <a:endParaRPr lang="en-US" sz="24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8B439DE-50A2-1AB2-E8BE-968C65B08261}"/>
              </a:ext>
            </a:extLst>
          </p:cNvPr>
          <p:cNvGrpSpPr/>
          <p:nvPr/>
        </p:nvGrpSpPr>
        <p:grpSpPr>
          <a:xfrm>
            <a:off x="8246113" y="1627133"/>
            <a:ext cx="723756" cy="1158741"/>
            <a:chOff x="8540254" y="2258195"/>
            <a:chExt cx="822289" cy="1316493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572B5130-5650-E79C-A005-6E27FA4887C8}"/>
                </a:ext>
              </a:extLst>
            </p:cNvPr>
            <p:cNvSpPr/>
            <p:nvPr/>
          </p:nvSpPr>
          <p:spPr>
            <a:xfrm>
              <a:off x="8540254" y="2258195"/>
              <a:ext cx="822289" cy="1316493"/>
            </a:xfrm>
            <a:prstGeom prst="roundRect">
              <a:avLst>
                <a:gd name="adj" fmla="val 18352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MLP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C5EFE35E-9F09-5D8D-82BF-CEF5EAF8560B}"/>
                    </a:ext>
                  </a:extLst>
                </p:cNvPr>
                <p:cNvSpPr txBox="1"/>
                <p:nvPr/>
              </p:nvSpPr>
              <p:spPr>
                <a:xfrm>
                  <a:off x="8540254" y="2685609"/>
                  <a:ext cx="822289" cy="52451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1000" b="0" dirty="0">
                      <a:cs typeface="Times New Roman" panose="02020603050405020304" pitchFamily="18" charset="0"/>
                    </a:rPr>
                    <a:t>One Token</a:t>
                  </a:r>
                  <a:endParaRPr lang="en-US" sz="1000" b="0" i="1" dirty="0">
                    <a:cs typeface="Times New Roman" panose="020206030504050203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1000" i="1" dirty="0"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000" b="0" dirty="0">
                      <a:cs typeface="Times New Roman" panose="02020603050405020304" pitchFamily="18" charset="0"/>
                    </a:rPr>
                    <a:t>G Gaussians</a:t>
                  </a: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0254" y="2685609"/>
                  <a:ext cx="822289" cy="524516"/>
                </a:xfrm>
                <a:prstGeom prst="rect">
                  <a:avLst/>
                </a:prstGeom>
                <a:blipFill>
                  <a:blip r:embed="rId6"/>
                  <a:stretch>
                    <a:fillRect l="-10345" t="-8108" r="-15517" b="-1891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29" name="Straight Arrow Connector 528">
            <a:extLst>
              <a:ext uri="{FF2B5EF4-FFF2-40B4-BE49-F238E27FC236}">
                <a16:creationId xmlns:a16="http://schemas.microsoft.com/office/drawing/2014/main" id="{AC9D471C-F94E-E009-785A-85CC282A719A}"/>
              </a:ext>
            </a:extLst>
          </p:cNvPr>
          <p:cNvCxnSpPr>
            <a:cxnSpLocks/>
            <a:stCxn id="371" idx="3"/>
          </p:cNvCxnSpPr>
          <p:nvPr/>
        </p:nvCxnSpPr>
        <p:spPr>
          <a:xfrm flipV="1">
            <a:off x="8125389" y="2211828"/>
            <a:ext cx="118123" cy="2310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A6432BF-F066-21C7-891B-BF1B9CB7CF5B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529786" y="1537185"/>
            <a:ext cx="169681" cy="1011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67056CA-3785-FB7B-700D-5344B0554532}"/>
              </a:ext>
            </a:extLst>
          </p:cNvPr>
          <p:cNvSpPr/>
          <p:nvPr/>
        </p:nvSpPr>
        <p:spPr>
          <a:xfrm>
            <a:off x="3699466" y="982332"/>
            <a:ext cx="1516108" cy="1111728"/>
          </a:xfrm>
          <a:prstGeom prst="roundRect">
            <a:avLst>
              <a:gd name="adj" fmla="val 11603"/>
            </a:avLst>
          </a:prstGeom>
          <a:noFill/>
          <a:ln w="19050">
            <a:solidFill>
              <a:srgbClr val="4F7CA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T Visual Tokens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809CBCB-6102-047C-4B0A-4A57AD86CD3D}"/>
              </a:ext>
            </a:extLst>
          </p:cNvPr>
          <p:cNvGrpSpPr/>
          <p:nvPr/>
        </p:nvGrpSpPr>
        <p:grpSpPr>
          <a:xfrm>
            <a:off x="3797120" y="1252512"/>
            <a:ext cx="352674" cy="753545"/>
            <a:chOff x="5180999" y="2948908"/>
            <a:chExt cx="400687" cy="85613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70E5C25-1DE6-02BB-3C57-AF3047DC4C20}"/>
                </a:ext>
              </a:extLst>
            </p:cNvPr>
            <p:cNvGrpSpPr/>
            <p:nvPr/>
          </p:nvGrpSpPr>
          <p:grpSpPr>
            <a:xfrm>
              <a:off x="5180999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793E6C2D-0C72-0441-7FDE-4143AB44D2C4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3CF37486-3760-1B4A-D39D-C4410616D871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D76A6108-FDA5-B8AA-A773-251F831EF7FA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34309"/>
                </a:srgbClr>
              </a:solidFill>
              <a:ln w="9525">
                <a:solidFill>
                  <a:srgbClr val="50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87E143C5-972A-045D-6C4D-2EC1153EC1D4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29031C8-4112-98AA-29CA-F79F48DBE426}"/>
                </a:ext>
              </a:extLst>
            </p:cNvPr>
            <p:cNvGrpSpPr/>
            <p:nvPr/>
          </p:nvGrpSpPr>
          <p:grpSpPr>
            <a:xfrm>
              <a:off x="5396500" y="29508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49212D14-2C4E-E28C-4E5E-5DD70B8C6883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DA5CD76D-994C-7F2A-264E-6D1954BF331C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A504C7C8-AB0D-A0B8-6B0F-75567EBDFF16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815C5F9C-5B40-5BE3-E48B-4ADA37A9E51B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BDC6D0AC-84CA-8678-7CDB-23ADB5FF7F72}"/>
              </a:ext>
            </a:extLst>
          </p:cNvPr>
          <p:cNvGrpSpPr/>
          <p:nvPr/>
        </p:nvGrpSpPr>
        <p:grpSpPr>
          <a:xfrm>
            <a:off x="4288340" y="1251392"/>
            <a:ext cx="350504" cy="754665"/>
            <a:chOff x="5589870" y="2948908"/>
            <a:chExt cx="398222" cy="85740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3E9423F-EB18-6CAD-1789-B81FD32F5D76}"/>
                </a:ext>
              </a:extLst>
            </p:cNvPr>
            <p:cNvGrpSpPr/>
            <p:nvPr/>
          </p:nvGrpSpPr>
          <p:grpSpPr>
            <a:xfrm>
              <a:off x="5589870" y="2952080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C6FE899A-A309-AB37-03EB-8E33FDBF9D7D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F6BA7ED3-648C-B516-1024-7747833D28DB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09A5A009-55D9-96B3-EE16-B08E126676E0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67000"/>
                </a:srgbClr>
              </a:solidFill>
              <a:ln w="9525">
                <a:solidFill>
                  <a:srgbClr val="50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F2409B14-9D6C-12A4-CCB8-46D03B0F6E0F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B0C1F0B-E5E5-E2B5-1A2A-A1323296A065}"/>
                </a:ext>
              </a:extLst>
            </p:cNvPr>
            <p:cNvGrpSpPr/>
            <p:nvPr/>
          </p:nvGrpSpPr>
          <p:grpSpPr>
            <a:xfrm>
              <a:off x="5802906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25560609-AAED-71E3-9671-C75DB2F64C8E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CEEC9C3E-9509-BEAA-95DA-F4F29562066B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A4AE40B3-22AC-6C82-4332-E682FC76804A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2F95ED2C-2488-B24B-78B7-27D6F820B864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A65ED1D-8E9E-091D-15D0-5FB95E17D4DC}"/>
              </a:ext>
            </a:extLst>
          </p:cNvPr>
          <p:cNvGrpSpPr/>
          <p:nvPr/>
        </p:nvGrpSpPr>
        <p:grpSpPr>
          <a:xfrm>
            <a:off x="4777389" y="1254184"/>
            <a:ext cx="350244" cy="751873"/>
            <a:chOff x="6003209" y="2955313"/>
            <a:chExt cx="397927" cy="85423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C982811-D507-E207-DD30-074997734F39}"/>
                </a:ext>
              </a:extLst>
            </p:cNvPr>
            <p:cNvGrpSpPr/>
            <p:nvPr/>
          </p:nvGrpSpPr>
          <p:grpSpPr>
            <a:xfrm>
              <a:off x="6215950" y="2955313"/>
              <a:ext cx="185186" cy="854233"/>
              <a:chOff x="4838366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E76F9DF9-FD93-7044-3DF3-85E774F8CBEB}"/>
                  </a:ext>
                </a:extLst>
              </p:cNvPr>
              <p:cNvSpPr/>
              <p:nvPr/>
            </p:nvSpPr>
            <p:spPr>
              <a:xfrm>
                <a:off x="4838368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33AC3035-7C96-D345-A1E3-CB4E2E511A28}"/>
                  </a:ext>
                </a:extLst>
              </p:cNvPr>
              <p:cNvSpPr/>
              <p:nvPr/>
            </p:nvSpPr>
            <p:spPr>
              <a:xfrm>
                <a:off x="4838366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C3D221F1-4CCB-DA1C-6DC0-F3E0EE3D5A43}"/>
                  </a:ext>
                </a:extLst>
              </p:cNvPr>
              <p:cNvSpPr/>
              <p:nvPr/>
            </p:nvSpPr>
            <p:spPr>
              <a:xfrm>
                <a:off x="4838366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9A2282E6-82BC-13C4-391C-253F33925D7E}"/>
                  </a:ext>
                </a:extLst>
              </p:cNvPr>
              <p:cNvSpPr/>
              <p:nvPr/>
            </p:nvSpPr>
            <p:spPr>
              <a:xfrm>
                <a:off x="4838366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B5E0C75-BDE7-C183-204F-4F04CC1C57DD}"/>
                </a:ext>
              </a:extLst>
            </p:cNvPr>
            <p:cNvGrpSpPr/>
            <p:nvPr/>
          </p:nvGrpSpPr>
          <p:grpSpPr>
            <a:xfrm>
              <a:off x="6003209" y="2955313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9D52A83D-A683-5ADE-6F9E-51AB73B4C3C5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2959D4F4-A3B7-7BBE-C9AA-AA531D3A39DD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CE2BD699-7D51-A8A9-59C4-B4AEF1B6EBA7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/>
              </a:solidFill>
              <a:ln w="9525">
                <a:solidFill>
                  <a:srgbClr val="50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9E182CA5-C599-0981-5C49-BD5E1A6960E2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9D73581-7BAD-01BE-6CD7-F56BBDE771D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563" y="1712816"/>
            <a:ext cx="671292" cy="67129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E3C294-688C-7DE6-E391-9FCB5DF1A1B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503" y="1781790"/>
            <a:ext cx="670980" cy="67098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7605A51-CE22-BCF8-3EA2-B63BD795B37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8132" y="1850453"/>
            <a:ext cx="670979" cy="670979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49069F-F9D2-3FC2-C613-287F0181913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760" y="1919114"/>
            <a:ext cx="671292" cy="67129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32BA238-0856-A99F-9773-AC02E665447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1700" y="1988088"/>
            <a:ext cx="670980" cy="67098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C7FB45C-ED59-6754-4C06-623766294F3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3331" y="2056750"/>
            <a:ext cx="670979" cy="670979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7F78E2F9-2DAA-AAC9-EF95-6C3D7FB00161}"/>
              </a:ext>
            </a:extLst>
          </p:cNvPr>
          <p:cNvSpPr txBox="1"/>
          <p:nvPr/>
        </p:nvSpPr>
        <p:spPr>
          <a:xfrm>
            <a:off x="731838" y="1460389"/>
            <a:ext cx="1510916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Multi-View Input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8628EFA0-B16D-779A-688B-F4F88ED70D40}"/>
              </a:ext>
            </a:extLst>
          </p:cNvPr>
          <p:cNvCxnSpPr>
            <a:cxnSpLocks/>
            <a:endCxn id="62" idx="1"/>
          </p:cNvCxnSpPr>
          <p:nvPr/>
        </p:nvCxnSpPr>
        <p:spPr>
          <a:xfrm>
            <a:off x="2186606" y="2126104"/>
            <a:ext cx="394257" cy="0"/>
          </a:xfrm>
          <a:prstGeom prst="straightConnector1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E487F82-FC2A-CEB0-AF4A-EAC084AC6CCD}"/>
              </a:ext>
            </a:extLst>
          </p:cNvPr>
          <p:cNvGrpSpPr/>
          <p:nvPr/>
        </p:nvGrpSpPr>
        <p:grpSpPr>
          <a:xfrm>
            <a:off x="5359152" y="2286163"/>
            <a:ext cx="331564" cy="992689"/>
            <a:chOff x="4564980" y="3000896"/>
            <a:chExt cx="376703" cy="1127834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999C0B2C-C565-1A81-A9D5-D85D7F00E039}"/>
                </a:ext>
              </a:extLst>
            </p:cNvPr>
            <p:cNvSpPr/>
            <p:nvPr/>
          </p:nvSpPr>
          <p:spPr>
            <a:xfrm>
              <a:off x="4564980" y="3000896"/>
              <a:ext cx="376703" cy="1127834"/>
            </a:xfrm>
            <a:prstGeom prst="roundRect">
              <a:avLst>
                <a:gd name="adj" fmla="val 13925"/>
              </a:avLst>
            </a:prstGeom>
            <a:noFill/>
            <a:ln w="19050">
              <a:solidFill>
                <a:srgbClr val="4F7CAC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t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Q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ACEA1AC-939B-6CAA-DFFA-7865ABA7AECC}"/>
                </a:ext>
              </a:extLst>
            </p:cNvPr>
            <p:cNvGrpSpPr/>
            <p:nvPr/>
          </p:nvGrpSpPr>
          <p:grpSpPr>
            <a:xfrm>
              <a:off x="4660739" y="3229534"/>
              <a:ext cx="185184" cy="854233"/>
              <a:chOff x="7919156" y="3325402"/>
              <a:chExt cx="185184" cy="854233"/>
            </a:xfrm>
          </p:grpSpPr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60C5601C-DA57-4748-C72A-64E65D405AF2}"/>
                  </a:ext>
                </a:extLst>
              </p:cNvPr>
              <p:cNvSpPr/>
              <p:nvPr/>
            </p:nvSpPr>
            <p:spPr>
              <a:xfrm>
                <a:off x="7919156" y="3325402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269F7D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8CA579FD-10DE-1BC6-04D5-9D5EC0CF39A2}"/>
                  </a:ext>
                </a:extLst>
              </p:cNvPr>
              <p:cNvSpPr/>
              <p:nvPr/>
            </p:nvSpPr>
            <p:spPr>
              <a:xfrm>
                <a:off x="7919156" y="3548418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AD05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21C04019-EAC2-A0F6-4AE2-443980A47D8D}"/>
                  </a:ext>
                </a:extLst>
              </p:cNvPr>
              <p:cNvSpPr/>
              <p:nvPr/>
            </p:nvSpPr>
            <p:spPr>
              <a:xfrm>
                <a:off x="7919156" y="3771435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DA5F02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620C04C1-C5E2-5F01-8F86-CD4EB76395EA}"/>
                  </a:ext>
                </a:extLst>
              </p:cNvPr>
              <p:cNvSpPr/>
              <p:nvPr/>
            </p:nvSpPr>
            <p:spPr>
              <a:xfrm>
                <a:off x="7919156" y="399445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2989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0ECF2B4-59B8-F11C-D7D9-EABAB7116389}"/>
              </a:ext>
            </a:extLst>
          </p:cNvPr>
          <p:cNvSpPr txBox="1"/>
          <p:nvPr/>
        </p:nvSpPr>
        <p:spPr>
          <a:xfrm>
            <a:off x="5215574" y="1315458"/>
            <a:ext cx="662773" cy="2438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Times New Roman" panose="02020603050405020304" pitchFamily="18" charset="0"/>
              </a:rPr>
              <a:t>K,V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D3922B27-61D6-862E-4AD7-C41FA201EC09}"/>
              </a:ext>
            </a:extLst>
          </p:cNvPr>
          <p:cNvSpPr/>
          <p:nvPr/>
        </p:nvSpPr>
        <p:spPr>
          <a:xfrm>
            <a:off x="5878348" y="985021"/>
            <a:ext cx="1816061" cy="2293831"/>
          </a:xfrm>
          <a:prstGeom prst="roundRect">
            <a:avLst>
              <a:gd name="adj" fmla="val 7192"/>
            </a:avLst>
          </a:prstGeom>
          <a:solidFill>
            <a:srgbClr val="E8F1E9"/>
          </a:solidFill>
          <a:ln w="19050">
            <a:solidFill>
              <a:srgbClr val="3A7A45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Token Aggregation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FBA7F43-64DE-41D4-1DAA-B5E2DA65CFA0}"/>
              </a:ext>
            </a:extLst>
          </p:cNvPr>
          <p:cNvGrpSpPr/>
          <p:nvPr/>
        </p:nvGrpSpPr>
        <p:grpSpPr>
          <a:xfrm>
            <a:off x="5977871" y="1254518"/>
            <a:ext cx="1617015" cy="1914619"/>
            <a:chOff x="5859583" y="1828803"/>
            <a:chExt cx="1837157" cy="2175276"/>
          </a:xfrm>
        </p:grpSpPr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0F2DC6DE-5070-ED1F-3830-BD88FA7AD3A6}"/>
                </a:ext>
              </a:extLst>
            </p:cNvPr>
            <p:cNvCxnSpPr>
              <a:cxnSpLocks/>
              <a:stCxn id="73" idx="3"/>
              <a:endCxn id="72" idx="1"/>
            </p:cNvCxnSpPr>
            <p:nvPr/>
          </p:nvCxnSpPr>
          <p:spPr>
            <a:xfrm>
              <a:off x="6679280" y="2916441"/>
              <a:ext cx="197763" cy="0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ounded Rectangle 71">
              <a:extLst>
                <a:ext uri="{FF2B5EF4-FFF2-40B4-BE49-F238E27FC236}">
                  <a16:creationId xmlns:a16="http://schemas.microsoft.com/office/drawing/2014/main" id="{3EB297F7-5064-4909-12C1-B65D506EF388}"/>
                </a:ext>
              </a:extLst>
            </p:cNvPr>
            <p:cNvSpPr/>
            <p:nvPr/>
          </p:nvSpPr>
          <p:spPr>
            <a:xfrm>
              <a:off x="687704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Self - Attention</a:t>
              </a:r>
            </a:p>
          </p:txBody>
        </p:sp>
        <p:sp>
          <p:nvSpPr>
            <p:cNvPr id="73" name="Rounded Rectangle 72">
              <a:extLst>
                <a:ext uri="{FF2B5EF4-FFF2-40B4-BE49-F238E27FC236}">
                  <a16:creationId xmlns:a16="http://schemas.microsoft.com/office/drawing/2014/main" id="{97249696-4EBA-A1E8-EED6-8D7C8E86E37B}"/>
                </a:ext>
              </a:extLst>
            </p:cNvPr>
            <p:cNvSpPr/>
            <p:nvPr/>
          </p:nvSpPr>
          <p:spPr>
            <a:xfrm>
              <a:off x="585958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Cross - Attention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F4B4BF9F-CA17-6305-6A56-7568EA16C6E5}"/>
              </a:ext>
            </a:extLst>
          </p:cNvPr>
          <p:cNvSpPr txBox="1"/>
          <p:nvPr/>
        </p:nvSpPr>
        <p:spPr>
          <a:xfrm>
            <a:off x="7544565" y="1000072"/>
            <a:ext cx="136256" cy="12311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800" b="1" dirty="0">
                <a:cs typeface="Times New Roman" panose="02020603050405020304" pitchFamily="18" charset="0"/>
              </a:rPr>
              <a:t>x L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717DF4F1-0333-3E53-AA7C-65C418AEC390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5215574" y="1534044"/>
            <a:ext cx="762296" cy="4153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409AFD47-FC9C-E788-C5EE-5972472F9082}"/>
              </a:ext>
            </a:extLst>
          </p:cNvPr>
          <p:cNvCxnSpPr>
            <a:cxnSpLocks/>
            <a:stCxn id="72" idx="3"/>
          </p:cNvCxnSpPr>
          <p:nvPr/>
        </p:nvCxnSpPr>
        <p:spPr>
          <a:xfrm>
            <a:off x="7594886" y="2211828"/>
            <a:ext cx="199262" cy="0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F27D4F1D-E569-FB00-7DB7-79097FF9AB90}"/>
              </a:ext>
            </a:extLst>
          </p:cNvPr>
          <p:cNvCxnSpPr>
            <a:cxnSpLocks/>
            <a:stCxn id="24" idx="3"/>
          </p:cNvCxnSpPr>
          <p:nvPr/>
        </p:nvCxnSpPr>
        <p:spPr>
          <a:xfrm flipV="1">
            <a:off x="5690715" y="2780909"/>
            <a:ext cx="287155" cy="1598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6BEC3BB1-564A-F0D1-D530-2468C9612909}"/>
              </a:ext>
            </a:extLst>
          </p:cNvPr>
          <p:cNvGrpSpPr/>
          <p:nvPr/>
        </p:nvGrpSpPr>
        <p:grpSpPr>
          <a:xfrm>
            <a:off x="7793825" y="1634766"/>
            <a:ext cx="331564" cy="1158742"/>
            <a:chOff x="7735851" y="1803345"/>
            <a:chExt cx="376703" cy="1316494"/>
          </a:xfrm>
        </p:grpSpPr>
        <p:sp>
          <p:nvSpPr>
            <p:cNvPr id="371" name="Rounded Rectangle 370">
              <a:extLst>
                <a:ext uri="{FF2B5EF4-FFF2-40B4-BE49-F238E27FC236}">
                  <a16:creationId xmlns:a16="http://schemas.microsoft.com/office/drawing/2014/main" id="{A446B896-9FFA-594F-CE79-E5EADBBB0267}"/>
                </a:ext>
              </a:extLst>
            </p:cNvPr>
            <p:cNvSpPr/>
            <p:nvPr/>
          </p:nvSpPr>
          <p:spPr>
            <a:xfrm>
              <a:off x="7735851" y="1803345"/>
              <a:ext cx="376703" cy="1316494"/>
            </a:xfrm>
            <a:prstGeom prst="roundRect">
              <a:avLst>
                <a:gd name="adj" fmla="val 13664"/>
              </a:avLst>
            </a:prstGeom>
            <a:noFill/>
            <a:ln w="19050">
              <a:solidFill>
                <a:srgbClr val="3A7A45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DF057933-0BFA-7EF6-FEFC-A634B9C8BAAF}"/>
                </a:ext>
              </a:extLst>
            </p:cNvPr>
            <p:cNvGrpSpPr/>
            <p:nvPr/>
          </p:nvGrpSpPr>
          <p:grpSpPr>
            <a:xfrm>
              <a:off x="7831609" y="1803345"/>
              <a:ext cx="185184" cy="1218070"/>
              <a:chOff x="7831609" y="1803345"/>
              <a:chExt cx="185184" cy="1218070"/>
            </a:xfrm>
          </p:grpSpPr>
          <p:grpSp>
            <p:nvGrpSpPr>
              <p:cNvPr id="373" name="Group 372">
                <a:extLst>
                  <a:ext uri="{FF2B5EF4-FFF2-40B4-BE49-F238E27FC236}">
                    <a16:creationId xmlns:a16="http://schemas.microsoft.com/office/drawing/2014/main" id="{0309BA8E-5566-CE11-9DC6-7F049C506089}"/>
                  </a:ext>
                </a:extLst>
              </p:cNvPr>
              <p:cNvGrpSpPr/>
              <p:nvPr/>
            </p:nvGrpSpPr>
            <p:grpSpPr>
              <a:xfrm>
                <a:off x="7831609" y="2167182"/>
                <a:ext cx="185184" cy="854233"/>
                <a:chOff x="7831609" y="2167182"/>
                <a:chExt cx="185184" cy="854233"/>
              </a:xfrm>
            </p:grpSpPr>
            <p:grpSp>
              <p:nvGrpSpPr>
                <p:cNvPr id="375" name="Group 374">
                  <a:extLst>
                    <a:ext uri="{FF2B5EF4-FFF2-40B4-BE49-F238E27FC236}">
                      <a16:creationId xmlns:a16="http://schemas.microsoft.com/office/drawing/2014/main" id="{1A61BDE2-A88C-7613-6456-DDA5D7E1936C}"/>
                    </a:ext>
                  </a:extLst>
                </p:cNvPr>
                <p:cNvGrpSpPr/>
                <p:nvPr/>
              </p:nvGrpSpPr>
              <p:grpSpPr>
                <a:xfrm>
                  <a:off x="7831609" y="2167182"/>
                  <a:ext cx="185184" cy="854232"/>
                  <a:chOff x="7690379" y="4639016"/>
                  <a:chExt cx="274320" cy="1265406"/>
                </a:xfrm>
                <a:solidFill>
                  <a:schemeClr val="bg1"/>
                </a:solidFill>
              </p:grpSpPr>
              <p:sp>
                <p:nvSpPr>
                  <p:cNvPr id="380" name="Rounded Rectangle 379">
                    <a:extLst>
                      <a:ext uri="{FF2B5EF4-FFF2-40B4-BE49-F238E27FC236}">
                        <a16:creationId xmlns:a16="http://schemas.microsoft.com/office/drawing/2014/main" id="{89923E5B-081F-3D96-9698-4305577DF11E}"/>
                      </a:ext>
                    </a:extLst>
                  </p:cNvPr>
                  <p:cNvSpPr/>
                  <p:nvPr/>
                </p:nvSpPr>
                <p:spPr>
                  <a:xfrm>
                    <a:off x="7690379" y="4639016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1" name="Rounded Rectangle 380">
                    <a:extLst>
                      <a:ext uri="{FF2B5EF4-FFF2-40B4-BE49-F238E27FC236}">
                        <a16:creationId xmlns:a16="http://schemas.microsoft.com/office/drawing/2014/main" id="{C8BC4A9C-CF7A-0CCC-76B6-4AE6F2E614BA}"/>
                      </a:ext>
                    </a:extLst>
                  </p:cNvPr>
                  <p:cNvSpPr/>
                  <p:nvPr/>
                </p:nvSpPr>
                <p:spPr>
                  <a:xfrm>
                    <a:off x="7690379" y="4969378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2" name="Rounded Rectangle 381">
                    <a:extLst>
                      <a:ext uri="{FF2B5EF4-FFF2-40B4-BE49-F238E27FC236}">
                        <a16:creationId xmlns:a16="http://schemas.microsoft.com/office/drawing/2014/main" id="{6D918599-4470-FC62-6051-3BE6672C9721}"/>
                      </a:ext>
                    </a:extLst>
                  </p:cNvPr>
                  <p:cNvSpPr/>
                  <p:nvPr/>
                </p:nvSpPr>
                <p:spPr>
                  <a:xfrm>
                    <a:off x="7690379" y="5299740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3" name="Rounded Rectangle 382">
                    <a:extLst>
                      <a:ext uri="{FF2B5EF4-FFF2-40B4-BE49-F238E27FC236}">
                        <a16:creationId xmlns:a16="http://schemas.microsoft.com/office/drawing/2014/main" id="{67779D18-C62E-A426-905F-BFB0CC637896}"/>
                      </a:ext>
                    </a:extLst>
                  </p:cNvPr>
                  <p:cNvSpPr/>
                  <p:nvPr/>
                </p:nvSpPr>
                <p:spPr>
                  <a:xfrm>
                    <a:off x="7690379" y="5630102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376" name="Rounded Rectangle 375">
                  <a:extLst>
                    <a:ext uri="{FF2B5EF4-FFF2-40B4-BE49-F238E27FC236}">
                      <a16:creationId xmlns:a16="http://schemas.microsoft.com/office/drawing/2014/main" id="{18C525A3-E960-C579-377F-CC820BB42EC5}"/>
                    </a:ext>
                  </a:extLst>
                </p:cNvPr>
                <p:cNvSpPr/>
                <p:nvPr/>
              </p:nvSpPr>
              <p:spPr>
                <a:xfrm>
                  <a:off x="7831609" y="2167183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269F7D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7" name="Rounded Rectangle 376">
                  <a:extLst>
                    <a:ext uri="{FF2B5EF4-FFF2-40B4-BE49-F238E27FC236}">
                      <a16:creationId xmlns:a16="http://schemas.microsoft.com/office/drawing/2014/main" id="{4CD0BDE8-DB9A-6866-E349-F041C507417C}"/>
                    </a:ext>
                  </a:extLst>
                </p:cNvPr>
                <p:cNvSpPr/>
                <p:nvPr/>
              </p:nvSpPr>
              <p:spPr>
                <a:xfrm>
                  <a:off x="7831609" y="2390199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AD05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8" name="Rounded Rectangle 377">
                  <a:extLst>
                    <a:ext uri="{FF2B5EF4-FFF2-40B4-BE49-F238E27FC236}">
                      <a16:creationId xmlns:a16="http://schemas.microsoft.com/office/drawing/2014/main" id="{8FF70E91-9270-C095-CD77-95A7AF1005E2}"/>
                    </a:ext>
                  </a:extLst>
                </p:cNvPr>
                <p:cNvSpPr/>
                <p:nvPr/>
              </p:nvSpPr>
              <p:spPr>
                <a:xfrm>
                  <a:off x="7831609" y="2613215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DA5F02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9" name="Rounded Rectangle 378">
                  <a:extLst>
                    <a:ext uri="{FF2B5EF4-FFF2-40B4-BE49-F238E27FC236}">
                      <a16:creationId xmlns:a16="http://schemas.microsoft.com/office/drawing/2014/main" id="{6213B9AB-98EF-3577-2F44-666FA06BA697}"/>
                    </a:ext>
                  </a:extLst>
                </p:cNvPr>
                <p:cNvSpPr/>
                <p:nvPr/>
              </p:nvSpPr>
              <p:spPr>
                <a:xfrm>
                  <a:off x="7831609" y="283623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2989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74" name="TextBox 373">
                <a:extLst>
                  <a:ext uri="{FF2B5EF4-FFF2-40B4-BE49-F238E27FC236}">
                    <a16:creationId xmlns:a16="http://schemas.microsoft.com/office/drawing/2014/main" id="{7EE0993F-7840-6E61-3C39-EE76FA66C616}"/>
                  </a:ext>
                </a:extLst>
              </p:cNvPr>
              <p:cNvSpPr txBox="1"/>
              <p:nvPr/>
            </p:nvSpPr>
            <p:spPr>
              <a:xfrm>
                <a:off x="7862486" y="1803345"/>
                <a:ext cx="12343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/>
                <a:r>
                  <a:rPr lang="en-US" sz="2000" dirty="0"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</p:grpSp>
      <p:cxnSp>
        <p:nvCxnSpPr>
          <p:cNvPr id="531" name="Straight Arrow Connector 530">
            <a:extLst>
              <a:ext uri="{FF2B5EF4-FFF2-40B4-BE49-F238E27FC236}">
                <a16:creationId xmlns:a16="http://schemas.microsoft.com/office/drawing/2014/main" id="{D70E6E4B-FD99-919C-FF49-A4D7CE213D43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8969869" y="2226820"/>
            <a:ext cx="362920" cy="7344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4" name="TextBox 533">
            <a:extLst>
              <a:ext uri="{FF2B5EF4-FFF2-40B4-BE49-F238E27FC236}">
                <a16:creationId xmlns:a16="http://schemas.microsoft.com/office/drawing/2014/main" id="{BBDBEC1A-C89B-EA87-72D4-1D6333F1F63C}"/>
              </a:ext>
            </a:extLst>
          </p:cNvPr>
          <p:cNvSpPr txBox="1"/>
          <p:nvPr/>
        </p:nvSpPr>
        <p:spPr>
          <a:xfrm>
            <a:off x="9332790" y="766592"/>
            <a:ext cx="1969895" cy="4605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Gaussian </a:t>
            </a:r>
          </a:p>
          <a:p>
            <a:pPr algn="ctr"/>
            <a:r>
              <a:rPr lang="en-US" sz="1400" dirty="0">
                <a:cs typeface="Times New Roman" panose="02020603050405020304" pitchFamily="18" charset="0"/>
              </a:rPr>
              <a:t>Reconstruction</a:t>
            </a:r>
          </a:p>
        </p:txBody>
      </p: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EDCCC322-7AA7-75B7-968D-B4A4A5B6F5BE}"/>
              </a:ext>
            </a:extLst>
          </p:cNvPr>
          <p:cNvGrpSpPr/>
          <p:nvPr/>
        </p:nvGrpSpPr>
        <p:grpSpPr>
          <a:xfrm>
            <a:off x="3652683" y="2090919"/>
            <a:ext cx="1712772" cy="1186335"/>
            <a:chOff x="3343413" y="3597328"/>
            <a:chExt cx="1945950" cy="1347843"/>
          </a:xfrm>
        </p:grpSpPr>
        <p:cxnSp>
          <p:nvCxnSpPr>
            <p:cNvPr id="219" name="Straight Arrow Connector 218">
              <a:extLst>
                <a:ext uri="{FF2B5EF4-FFF2-40B4-BE49-F238E27FC236}">
                  <a16:creationId xmlns:a16="http://schemas.microsoft.com/office/drawing/2014/main" id="{11F313D5-1C94-8C56-8963-2C89E7111460}"/>
                </a:ext>
              </a:extLst>
            </p:cNvPr>
            <p:cNvCxnSpPr>
              <a:cxnSpLocks/>
              <a:endCxn id="220" idx="0"/>
            </p:cNvCxnSpPr>
            <p:nvPr/>
          </p:nvCxnSpPr>
          <p:spPr>
            <a:xfrm flipH="1">
              <a:off x="4239470" y="3597328"/>
              <a:ext cx="4788" cy="220009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0" name="Rounded Rectangle 219">
              <a:extLst>
                <a:ext uri="{FF2B5EF4-FFF2-40B4-BE49-F238E27FC236}">
                  <a16:creationId xmlns:a16="http://schemas.microsoft.com/office/drawing/2014/main" id="{33C80AB5-E24B-C2BE-576A-E5816FBDEC57}"/>
                </a:ext>
              </a:extLst>
            </p:cNvPr>
            <p:cNvSpPr/>
            <p:nvPr/>
          </p:nvSpPr>
          <p:spPr>
            <a:xfrm>
              <a:off x="3378213" y="3817337"/>
              <a:ext cx="1722514" cy="1127834"/>
            </a:xfrm>
            <a:prstGeom prst="roundRect">
              <a:avLst>
                <a:gd name="adj" fmla="val 12643"/>
              </a:avLst>
            </a:prstGeom>
            <a:solidFill>
              <a:srgbClr val="E8F1E9"/>
            </a:solidFill>
            <a:ln w="19050">
              <a:solidFill>
                <a:srgbClr val="3A7A45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2648C5ED-6D27-7359-F164-87D730BD8A69}"/>
                    </a:ext>
                  </a:extLst>
                </p:cNvPr>
                <p:cNvSpPr txBox="1"/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oMath>
                    </m:oMathPara>
                  </a14:m>
                  <a:endParaRPr lang="en-US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C80A8C41-E1C0-D890-5C09-F9BE8E3A0E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blipFill>
                  <a:blip r:embed="rId14"/>
                  <a:stretch>
                    <a:fillRect r="-1695" b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DB9376D7-184A-5FCC-24B3-557414D3C66E}"/>
                </a:ext>
              </a:extLst>
            </p:cNvPr>
            <p:cNvGrpSpPr/>
            <p:nvPr/>
          </p:nvGrpSpPr>
          <p:grpSpPr>
            <a:xfrm>
              <a:off x="4232222" y="4226748"/>
              <a:ext cx="845586" cy="512209"/>
              <a:chOff x="3843664" y="4563341"/>
              <a:chExt cx="946725" cy="573472"/>
            </a:xfrm>
          </p:grpSpPr>
          <p:cxnSp>
            <p:nvCxnSpPr>
              <p:cNvPr id="223" name="Straight Arrow Connector 222">
                <a:extLst>
                  <a:ext uri="{FF2B5EF4-FFF2-40B4-BE49-F238E27FC236}">
                    <a16:creationId xmlns:a16="http://schemas.microsoft.com/office/drawing/2014/main" id="{5159691A-9F36-F020-A01D-10E8C7573D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43666" y="4563341"/>
                <a:ext cx="0" cy="573472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Arrow Connector 223">
                <a:extLst>
                  <a:ext uri="{FF2B5EF4-FFF2-40B4-BE49-F238E27FC236}">
                    <a16:creationId xmlns:a16="http://schemas.microsoft.com/office/drawing/2014/main" id="{30D9410F-BA88-5672-5C72-CA012DBD7B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43664" y="5136810"/>
                <a:ext cx="946725" cy="0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965F652C-6A08-A33B-237B-0C467D2E92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22607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BF4B4FE5-F5A3-F421-2801-E910E2873B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58958" y="464991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3DCFE6EB-0860-7F05-60FE-0A950B77A0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86863" y="480435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B23F6F54-C9C1-11A6-3A17-557B6D429E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04679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603B5C26-FBFF-9CC5-BCEA-9F2B3BDEAD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86025" y="468183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A27F8862-BAB5-EBD6-4D22-B186FF9783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40305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5AA0FAD5-8838-8EC7-5451-E86DEB3072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8210" y="466773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22DDD145-995A-54C1-0813-F62879D830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99800" y="479630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34" name="Group 233">
                <a:extLst>
                  <a:ext uri="{FF2B5EF4-FFF2-40B4-BE49-F238E27FC236}">
                    <a16:creationId xmlns:a16="http://schemas.microsoft.com/office/drawing/2014/main" id="{C57EDF9F-7677-F83A-48F0-3548075D58E3}"/>
                  </a:ext>
                </a:extLst>
              </p:cNvPr>
              <p:cNvGrpSpPr/>
              <p:nvPr/>
            </p:nvGrpSpPr>
            <p:grpSpPr>
              <a:xfrm>
                <a:off x="3957018" y="4895789"/>
                <a:ext cx="222914" cy="200155"/>
                <a:chOff x="5802013" y="5693659"/>
                <a:chExt cx="222913" cy="200155"/>
              </a:xfrm>
              <a:solidFill>
                <a:srgbClr val="9566BC"/>
              </a:solidFill>
            </p:grpSpPr>
            <p:sp>
              <p:nvSpPr>
                <p:cNvPr id="253" name="Oval 252">
                  <a:extLst>
                    <a:ext uri="{FF2B5EF4-FFF2-40B4-BE49-F238E27FC236}">
                      <a16:creationId xmlns:a16="http://schemas.microsoft.com/office/drawing/2014/main" id="{BED7CB9B-5FD1-E551-4569-C71BDB108D8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4" name="Oval 253">
                  <a:extLst>
                    <a:ext uri="{FF2B5EF4-FFF2-40B4-BE49-F238E27FC236}">
                      <a16:creationId xmlns:a16="http://schemas.microsoft.com/office/drawing/2014/main" id="{D75876DE-B128-7D47-4937-60459A6E209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5" name="Oval 254">
                  <a:extLst>
                    <a:ext uri="{FF2B5EF4-FFF2-40B4-BE49-F238E27FC236}">
                      <a16:creationId xmlns:a16="http://schemas.microsoft.com/office/drawing/2014/main" id="{98EA88AB-EB58-41B1-E934-73DAE752C10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0" name="Oval 319">
                  <a:extLst>
                    <a:ext uri="{FF2B5EF4-FFF2-40B4-BE49-F238E27FC236}">
                      <a16:creationId xmlns:a16="http://schemas.microsoft.com/office/drawing/2014/main" id="{C5254BB7-57EA-F73A-860A-9B95442F75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1" name="Oval 320">
                  <a:extLst>
                    <a:ext uri="{FF2B5EF4-FFF2-40B4-BE49-F238E27FC236}">
                      <a16:creationId xmlns:a16="http://schemas.microsoft.com/office/drawing/2014/main" id="{CA8750E0-5EAA-11D1-EF1F-1CADA3A2B4F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2" name="Oval 321">
                  <a:extLst>
                    <a:ext uri="{FF2B5EF4-FFF2-40B4-BE49-F238E27FC236}">
                      <a16:creationId xmlns:a16="http://schemas.microsoft.com/office/drawing/2014/main" id="{6CB1550D-2427-C1EA-34F9-74DAE51A5CF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3" name="Oval 322">
                  <a:extLst>
                    <a:ext uri="{FF2B5EF4-FFF2-40B4-BE49-F238E27FC236}">
                      <a16:creationId xmlns:a16="http://schemas.microsoft.com/office/drawing/2014/main" id="{1C831031-5181-7ABD-7E35-3152B5D4BB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4" name="Oval 323">
                  <a:extLst>
                    <a:ext uri="{FF2B5EF4-FFF2-40B4-BE49-F238E27FC236}">
                      <a16:creationId xmlns:a16="http://schemas.microsoft.com/office/drawing/2014/main" id="{FB96A2CC-F551-B6B4-0F65-91AD69175F4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35" name="Group 234">
                <a:extLst>
                  <a:ext uri="{FF2B5EF4-FFF2-40B4-BE49-F238E27FC236}">
                    <a16:creationId xmlns:a16="http://schemas.microsoft.com/office/drawing/2014/main" id="{589EE5E3-B856-29A6-D8C0-60CDAC188909}"/>
                  </a:ext>
                </a:extLst>
              </p:cNvPr>
              <p:cNvGrpSpPr/>
              <p:nvPr/>
            </p:nvGrpSpPr>
            <p:grpSpPr>
              <a:xfrm>
                <a:off x="4424462" y="4605417"/>
                <a:ext cx="222914" cy="200155"/>
                <a:chOff x="5802013" y="5693659"/>
                <a:chExt cx="222913" cy="200155"/>
              </a:xfrm>
              <a:solidFill>
                <a:srgbClr val="D52728"/>
              </a:solidFill>
            </p:grpSpPr>
            <p:sp>
              <p:nvSpPr>
                <p:cNvPr id="245" name="Oval 244">
                  <a:extLst>
                    <a:ext uri="{FF2B5EF4-FFF2-40B4-BE49-F238E27FC236}">
                      <a16:creationId xmlns:a16="http://schemas.microsoft.com/office/drawing/2014/main" id="{D16E17D2-887F-E155-A14E-98E37B1790B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" name="Oval 245">
                  <a:extLst>
                    <a:ext uri="{FF2B5EF4-FFF2-40B4-BE49-F238E27FC236}">
                      <a16:creationId xmlns:a16="http://schemas.microsoft.com/office/drawing/2014/main" id="{744BB903-C0BC-7151-837C-C2CAB3CE70D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7" name="Oval 246">
                  <a:extLst>
                    <a:ext uri="{FF2B5EF4-FFF2-40B4-BE49-F238E27FC236}">
                      <a16:creationId xmlns:a16="http://schemas.microsoft.com/office/drawing/2014/main" id="{7A71C70B-F2DA-F3BB-FD41-434BAB12F25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8" name="Oval 247">
                  <a:extLst>
                    <a:ext uri="{FF2B5EF4-FFF2-40B4-BE49-F238E27FC236}">
                      <a16:creationId xmlns:a16="http://schemas.microsoft.com/office/drawing/2014/main" id="{FCFA8B7A-18C5-6CF7-73AE-24745B54F1B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9" name="Oval 248">
                  <a:extLst>
                    <a:ext uri="{FF2B5EF4-FFF2-40B4-BE49-F238E27FC236}">
                      <a16:creationId xmlns:a16="http://schemas.microsoft.com/office/drawing/2014/main" id="{AAA057F2-85A5-E5C0-BF6A-CAC5D859E93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0" name="Oval 249">
                  <a:extLst>
                    <a:ext uri="{FF2B5EF4-FFF2-40B4-BE49-F238E27FC236}">
                      <a16:creationId xmlns:a16="http://schemas.microsoft.com/office/drawing/2014/main" id="{3F8CD761-4C10-86F3-C8D4-E81301D343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1" name="Oval 250">
                  <a:extLst>
                    <a:ext uri="{FF2B5EF4-FFF2-40B4-BE49-F238E27FC236}">
                      <a16:creationId xmlns:a16="http://schemas.microsoft.com/office/drawing/2014/main" id="{1A3FB754-6EFA-0617-3D45-46F85128184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2" name="Oval 251">
                  <a:extLst>
                    <a:ext uri="{FF2B5EF4-FFF2-40B4-BE49-F238E27FC236}">
                      <a16:creationId xmlns:a16="http://schemas.microsoft.com/office/drawing/2014/main" id="{B3C77E6D-9E35-F0BD-B3B0-20F16A58837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36" name="Group 235">
                <a:extLst>
                  <a:ext uri="{FF2B5EF4-FFF2-40B4-BE49-F238E27FC236}">
                    <a16:creationId xmlns:a16="http://schemas.microsoft.com/office/drawing/2014/main" id="{D1C82C4A-E1F2-A67F-165C-01AD10CD3170}"/>
                  </a:ext>
                </a:extLst>
              </p:cNvPr>
              <p:cNvGrpSpPr/>
              <p:nvPr/>
            </p:nvGrpSpPr>
            <p:grpSpPr>
              <a:xfrm>
                <a:off x="4247471" y="4820971"/>
                <a:ext cx="222914" cy="200155"/>
                <a:chOff x="5802013" y="5693659"/>
                <a:chExt cx="222913" cy="200155"/>
              </a:xfrm>
              <a:solidFill>
                <a:srgbClr val="2EA12F"/>
              </a:solidFill>
            </p:grpSpPr>
            <p:sp>
              <p:nvSpPr>
                <p:cNvPr id="237" name="Oval 236">
                  <a:extLst>
                    <a:ext uri="{FF2B5EF4-FFF2-40B4-BE49-F238E27FC236}">
                      <a16:creationId xmlns:a16="http://schemas.microsoft.com/office/drawing/2014/main" id="{93647918-79D2-5AEF-A774-A198819458E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8" name="Oval 237">
                  <a:extLst>
                    <a:ext uri="{FF2B5EF4-FFF2-40B4-BE49-F238E27FC236}">
                      <a16:creationId xmlns:a16="http://schemas.microsoft.com/office/drawing/2014/main" id="{6DB7B679-A35A-A10E-B207-7893C877D1A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9" name="Oval 238">
                  <a:extLst>
                    <a:ext uri="{FF2B5EF4-FFF2-40B4-BE49-F238E27FC236}">
                      <a16:creationId xmlns:a16="http://schemas.microsoft.com/office/drawing/2014/main" id="{237B5BF4-5890-0130-4D72-7C3798D3906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0" name="Oval 239">
                  <a:extLst>
                    <a:ext uri="{FF2B5EF4-FFF2-40B4-BE49-F238E27FC236}">
                      <a16:creationId xmlns:a16="http://schemas.microsoft.com/office/drawing/2014/main" id="{54C1861B-18E9-9FEF-7D0C-F5B56BC9B32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1" name="Oval 240">
                  <a:extLst>
                    <a:ext uri="{FF2B5EF4-FFF2-40B4-BE49-F238E27FC236}">
                      <a16:creationId xmlns:a16="http://schemas.microsoft.com/office/drawing/2014/main" id="{7F112258-5BBC-0D9E-5F67-4F197DD5A68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2" name="Oval 241">
                  <a:extLst>
                    <a:ext uri="{FF2B5EF4-FFF2-40B4-BE49-F238E27FC236}">
                      <a16:creationId xmlns:a16="http://schemas.microsoft.com/office/drawing/2014/main" id="{6A6D00F5-8E5C-E685-EBDE-2BEDEF4E6BF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3" name="Oval 242">
                  <a:extLst>
                    <a:ext uri="{FF2B5EF4-FFF2-40B4-BE49-F238E27FC236}">
                      <a16:creationId xmlns:a16="http://schemas.microsoft.com/office/drawing/2014/main" id="{649659FA-A9E8-F524-66C2-3FC26086A72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4" name="Oval 243">
                  <a:extLst>
                    <a:ext uri="{FF2B5EF4-FFF2-40B4-BE49-F238E27FC236}">
                      <a16:creationId xmlns:a16="http://schemas.microsoft.com/office/drawing/2014/main" id="{00655A0D-20C4-52F8-DEFA-6C1AC3DE6E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0BB5DF54-83AA-D69D-0BCD-2D7E9DC25B4C}"/>
                </a:ext>
              </a:extLst>
            </p:cNvPr>
            <p:cNvSpPr txBox="1"/>
            <p:nvPr/>
          </p:nvSpPr>
          <p:spPr>
            <a:xfrm>
              <a:off x="3378212" y="3817337"/>
              <a:ext cx="17225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cs typeface="Times New Roman" panose="02020603050405020304" pitchFamily="18" charset="0"/>
                </a:rPr>
                <a:t>K-Means</a:t>
              </a:r>
            </a:p>
          </p:txBody>
        </p:sp>
        <p:cxnSp>
          <p:nvCxnSpPr>
            <p:cNvPr id="326" name="Straight Arrow Connector 325">
              <a:extLst>
                <a:ext uri="{FF2B5EF4-FFF2-40B4-BE49-F238E27FC236}">
                  <a16:creationId xmlns:a16="http://schemas.microsoft.com/office/drawing/2014/main" id="{936361C3-F12C-E775-B9CB-4C4F95964CAD}"/>
                </a:ext>
              </a:extLst>
            </p:cNvPr>
            <p:cNvCxnSpPr>
              <a:cxnSpLocks/>
              <a:stCxn id="220" idx="3"/>
            </p:cNvCxnSpPr>
            <p:nvPr/>
          </p:nvCxnSpPr>
          <p:spPr>
            <a:xfrm flipV="1">
              <a:off x="5100727" y="4381253"/>
              <a:ext cx="188636" cy="1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7" name="Elbow Connector 336">
            <a:extLst>
              <a:ext uri="{FF2B5EF4-FFF2-40B4-BE49-F238E27FC236}">
                <a16:creationId xmlns:a16="http://schemas.microsoft.com/office/drawing/2014/main" id="{95B3D03F-A362-C75B-4BDE-FB43F4FA3118}"/>
              </a:ext>
            </a:extLst>
          </p:cNvPr>
          <p:cNvCxnSpPr>
            <a:cxnSpLocks/>
          </p:cNvCxnSpPr>
          <p:nvPr/>
        </p:nvCxnSpPr>
        <p:spPr>
          <a:xfrm flipV="1">
            <a:off x="2144338" y="2970723"/>
            <a:ext cx="1899661" cy="135447"/>
          </a:xfrm>
          <a:prstGeom prst="bentConnector2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8F0CFFE7-C83E-C93F-5419-D9F509771C29}"/>
              </a:ext>
            </a:extLst>
          </p:cNvPr>
          <p:cNvGrpSpPr/>
          <p:nvPr/>
        </p:nvGrpSpPr>
        <p:grpSpPr>
          <a:xfrm>
            <a:off x="1168456" y="3043058"/>
            <a:ext cx="912190" cy="144869"/>
            <a:chOff x="502341" y="3794760"/>
            <a:chExt cx="1036376" cy="164592"/>
          </a:xfrm>
        </p:grpSpPr>
        <p:cxnSp>
          <p:nvCxnSpPr>
            <p:cNvPr id="344" name="Connector 277">
              <a:extLst>
                <a:ext uri="{FF2B5EF4-FFF2-40B4-BE49-F238E27FC236}">
                  <a16:creationId xmlns:a16="http://schemas.microsoft.com/office/drawing/2014/main" id="{3AF47784-4BFD-48EB-8F78-586D5878C03C}"/>
                </a:ext>
              </a:extLst>
            </p:cNvPr>
            <p:cNvCxnSpPr>
              <a:cxnSpLocks/>
            </p:cNvCxnSpPr>
            <p:nvPr/>
          </p:nvCxnSpPr>
          <p:spPr>
            <a:xfrm>
              <a:off x="510887" y="3877056"/>
              <a:ext cx="1019284" cy="0"/>
            </a:xfrm>
            <a:prstGeom prst="line">
              <a:avLst/>
            </a:prstGeom>
            <a:ln w="3175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Connector 278">
              <a:extLst>
                <a:ext uri="{FF2B5EF4-FFF2-40B4-BE49-F238E27FC236}">
                  <a16:creationId xmlns:a16="http://schemas.microsoft.com/office/drawing/2014/main" id="{A31B45D2-5A97-8A7D-5CC3-325B7E515B39}"/>
                </a:ext>
              </a:extLst>
            </p:cNvPr>
            <p:cNvCxnSpPr/>
            <p:nvPr/>
          </p:nvCxnSpPr>
          <p:spPr>
            <a:xfrm>
              <a:off x="502341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Connector 279">
              <a:extLst>
                <a:ext uri="{FF2B5EF4-FFF2-40B4-BE49-F238E27FC236}">
                  <a16:creationId xmlns:a16="http://schemas.microsoft.com/office/drawing/2014/main" id="{3A404CD8-1639-22B7-7ED5-12F9D7E9D7AC}"/>
                </a:ext>
              </a:extLst>
            </p:cNvPr>
            <p:cNvCxnSpPr/>
            <p:nvPr/>
          </p:nvCxnSpPr>
          <p:spPr>
            <a:xfrm>
              <a:off x="1538717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0" name="Oval 339">
            <a:extLst>
              <a:ext uri="{FF2B5EF4-FFF2-40B4-BE49-F238E27FC236}">
                <a16:creationId xmlns:a16="http://schemas.microsoft.com/office/drawing/2014/main" id="{BCE55A7D-C77A-FCFA-FE6E-7FAE69B5207B}"/>
              </a:ext>
            </a:extLst>
          </p:cNvPr>
          <p:cNvSpPr/>
          <p:nvPr/>
        </p:nvSpPr>
        <p:spPr>
          <a:xfrm>
            <a:off x="1796704" y="3061166"/>
            <a:ext cx="108652" cy="108652"/>
          </a:xfrm>
          <a:prstGeom prst="ellipse">
            <a:avLst/>
          </a:prstGeom>
          <a:solidFill>
            <a:srgbClr val="3A7A45"/>
          </a:solidFill>
          <a:ln w="1651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1" name="TextBox 340">
            <a:extLst>
              <a:ext uri="{FF2B5EF4-FFF2-40B4-BE49-F238E27FC236}">
                <a16:creationId xmlns:a16="http://schemas.microsoft.com/office/drawing/2014/main" id="{60739689-C26D-5094-2BEF-2DA7512769AD}"/>
              </a:ext>
            </a:extLst>
          </p:cNvPr>
          <p:cNvSpPr txBox="1"/>
          <p:nvPr/>
        </p:nvSpPr>
        <p:spPr>
          <a:xfrm>
            <a:off x="1004162" y="2814970"/>
            <a:ext cx="1240779" cy="1896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sz="1400" b="0" i="0" dirty="0">
                <a:solidFill>
                  <a:srgbClr val="000000"/>
                </a:solidFill>
                <a:cs typeface="Times New Roman" panose="02020603050405020304" pitchFamily="18" charset="0"/>
              </a:rPr>
              <a:t>Compression </a:t>
            </a:r>
            <a:r>
              <a:rPr sz="1400" b="1" i="0" dirty="0">
                <a:solidFill>
                  <a:srgbClr val="000000"/>
                </a:solidFill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B1D91E4B-7BA5-B09E-8C87-456D47F4AED4}"/>
              </a:ext>
            </a:extLst>
          </p:cNvPr>
          <p:cNvSpPr txBox="1"/>
          <p:nvPr/>
        </p:nvSpPr>
        <p:spPr>
          <a:xfrm>
            <a:off x="904563" y="3211209"/>
            <a:ext cx="654805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efficien</a:t>
            </a:r>
            <a:r>
              <a:rPr lang="en-US" sz="1000" dirty="0">
                <a:solidFill>
                  <a:srgbClr val="000000"/>
                </a:solidFill>
                <a:cs typeface="Times New Roman" panose="02020603050405020304" pitchFamily="18" charset="0"/>
              </a:rPr>
              <a:t>cy</a:t>
            </a:r>
            <a:endParaRPr sz="10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0B78E590-A548-3AF0-80E6-BAED0A917AEB}"/>
              </a:ext>
            </a:extLst>
          </p:cNvPr>
          <p:cNvSpPr txBox="1"/>
          <p:nvPr/>
        </p:nvSpPr>
        <p:spPr>
          <a:xfrm>
            <a:off x="1785383" y="3211209"/>
            <a:ext cx="457371" cy="1354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quality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AE26FCF9-455E-035E-C84E-A76B54BFE376}"/>
              </a:ext>
            </a:extLst>
          </p:cNvPr>
          <p:cNvSpPr/>
          <p:nvPr/>
        </p:nvSpPr>
        <p:spPr>
          <a:xfrm>
            <a:off x="2580863" y="979189"/>
            <a:ext cx="961210" cy="2293831"/>
          </a:xfrm>
          <a:prstGeom prst="roundRect">
            <a:avLst>
              <a:gd name="adj" fmla="val 13749"/>
            </a:avLst>
          </a:prstGeom>
          <a:solidFill>
            <a:srgbClr val="EAF1F8"/>
          </a:solidFill>
          <a:ln w="19050">
            <a:solidFill>
              <a:srgbClr val="4F7C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Times New Roman" panose="02020603050405020304" pitchFamily="18" charset="0"/>
              </a:rPr>
              <a:t>Multi-View Backbone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F7F137-C7E2-9587-0427-C0278331C05E}"/>
              </a:ext>
            </a:extLst>
          </p:cNvPr>
          <p:cNvSpPr txBox="1"/>
          <p:nvPr/>
        </p:nvSpPr>
        <p:spPr>
          <a:xfrm>
            <a:off x="958402" y="6186622"/>
            <a:ext cx="4220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Number of Gaussians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FAF41C-DA0D-7F22-4ED1-96EC5F1334F7}"/>
              </a:ext>
            </a:extLst>
          </p:cNvPr>
          <p:cNvSpPr txBox="1"/>
          <p:nvPr/>
        </p:nvSpPr>
        <p:spPr>
          <a:xfrm rot="16200000">
            <a:off x="-519237" y="4709792"/>
            <a:ext cx="26458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PSNR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AB6B20B-F569-1683-3A35-58997D51A28F}"/>
              </a:ext>
            </a:extLst>
          </p:cNvPr>
          <p:cNvCxnSpPr>
            <a:cxnSpLocks/>
          </p:cNvCxnSpPr>
          <p:nvPr/>
        </p:nvCxnSpPr>
        <p:spPr>
          <a:xfrm>
            <a:off x="2847055" y="4231614"/>
            <a:ext cx="1319765" cy="0"/>
          </a:xfrm>
          <a:prstGeom prst="straightConnector1">
            <a:avLst/>
          </a:prstGeom>
          <a:ln w="19050" cap="rnd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D8E21657-903C-C98B-72C3-3D9CE0C6012F}"/>
              </a:ext>
            </a:extLst>
          </p:cNvPr>
          <p:cNvSpPr txBox="1"/>
          <p:nvPr/>
        </p:nvSpPr>
        <p:spPr>
          <a:xfrm>
            <a:off x="3114040" y="4230142"/>
            <a:ext cx="7857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</a:rPr>
              <a:t>33x fewer</a:t>
            </a:r>
          </a:p>
          <a:p>
            <a:pPr algn="ctr"/>
            <a:r>
              <a:rPr lang="en-US" sz="1000" dirty="0">
                <a:solidFill>
                  <a:srgbClr val="C00000"/>
                </a:solidFill>
              </a:rPr>
              <a:t>Gaussians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202A6651-D92F-525E-3FE4-432B88E25A7D}"/>
              </a:ext>
            </a:extLst>
          </p:cNvPr>
          <p:cNvCxnSpPr>
            <a:cxnSpLocks/>
          </p:cNvCxnSpPr>
          <p:nvPr/>
        </p:nvCxnSpPr>
        <p:spPr>
          <a:xfrm flipV="1">
            <a:off x="3546209" y="3823158"/>
            <a:ext cx="0" cy="358769"/>
          </a:xfrm>
          <a:prstGeom prst="straightConnector1">
            <a:avLst/>
          </a:prstGeom>
          <a:ln w="19050" cap="rnd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51ED4276-C683-C247-8F8F-12929957A28E}"/>
              </a:ext>
            </a:extLst>
          </p:cNvPr>
          <p:cNvSpPr txBox="1"/>
          <p:nvPr/>
        </p:nvSpPr>
        <p:spPr>
          <a:xfrm>
            <a:off x="3536537" y="3872431"/>
            <a:ext cx="7970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</a:rPr>
              <a:t>+ 2.1 PSNR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48FB609-A94F-3192-57E6-A8A3BC9C8694}"/>
              </a:ext>
            </a:extLst>
          </p:cNvPr>
          <p:cNvGrpSpPr>
            <a:grpSpLocks noChangeAspect="1"/>
          </p:cNvGrpSpPr>
          <p:nvPr/>
        </p:nvGrpSpPr>
        <p:grpSpPr>
          <a:xfrm>
            <a:off x="9245608" y="1413494"/>
            <a:ext cx="2155342" cy="1598977"/>
            <a:chOff x="8816131" y="4591834"/>
            <a:chExt cx="1835611" cy="1361779"/>
          </a:xfrm>
        </p:grpSpPr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4DDD6135-9D73-DAD9-2111-EAC921EBA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23626" y="4592145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1361468 h 1361468"/>
                <a:gd name="csX2" fmla="*/ 0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1361468"/>
                  </a:lnTo>
                  <a:lnTo>
                    <a:pt x="0" y="1361468"/>
                  </a:lnTo>
                  <a:close/>
                </a:path>
              </a:pathLst>
            </a:custGeom>
            <a:ln>
              <a:noFill/>
            </a:ln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154DFDAD-B33D-72D8-5FC3-BAE1BD554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6131" y="4591834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0 h 1361468"/>
                <a:gd name="csX2" fmla="*/ 1828116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0"/>
                  </a:lnTo>
                  <a:lnTo>
                    <a:pt x="1828116" y="1361468"/>
                  </a:lnTo>
                  <a:close/>
                </a:path>
              </a:pathLst>
            </a:cu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861118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A2F88-1B5C-5FB8-7444-3803E3772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Outlook: Dynamic Extension of </a:t>
            </a:r>
            <a:r>
              <a:rPr lang="en-US" dirty="0" err="1"/>
              <a:t>ZipSplat</a:t>
            </a:r>
            <a:r>
              <a:rPr lang="en-US" dirty="0"/>
              <a:t> (WP5)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22DA2-2F30-74B2-1045-ADD225BE5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A57B-CC44-BA42-A89B-67E9F7278D2E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3490E5-2BA2-F827-6ED8-D67E85BF9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453ED-D94F-92F6-5A31-B19C06EA1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42</a:t>
            </a:fld>
            <a:endParaRPr lang="de-CH" noProof="0"/>
          </a:p>
        </p:txBody>
      </p:sp>
      <p:pic>
        <p:nvPicPr>
          <p:cNvPr id="8" name="dog-casual">
            <a:hlinkClick r:id="" action="ppaction://media"/>
            <a:extLst>
              <a:ext uri="{FF2B5EF4-FFF2-40B4-BE49-F238E27FC236}">
                <a16:creationId xmlns:a16="http://schemas.microsoft.com/office/drawing/2014/main" id="{7D83B092-B9B4-EEE4-96C3-A3EB7A712E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10119" r="10119"/>
          <a:stretch>
            <a:fillRect/>
          </a:stretch>
        </p:blipFill>
        <p:spPr>
          <a:xfrm>
            <a:off x="731838" y="2385919"/>
            <a:ext cx="5017168" cy="3535510"/>
          </a:xfrm>
          <a:prstGeom prst="roundRect">
            <a:avLst>
              <a:gd name="adj" fmla="val 5280"/>
            </a:avLst>
          </a:prstGeom>
        </p:spPr>
      </p:pic>
      <p:pic>
        <p:nvPicPr>
          <p:cNvPr id="9" name="som-dog">
            <a:hlinkClick r:id="" action="ppaction://media"/>
            <a:extLst>
              <a:ext uri="{FF2B5EF4-FFF2-40B4-BE49-F238E27FC236}">
                <a16:creationId xmlns:a16="http://schemas.microsoft.com/office/drawing/2014/main" id="{8EF93C7D-23B5-5F47-F265-3FC1B78A41D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l="10088" r="10088"/>
          <a:stretch>
            <a:fillRect/>
          </a:stretch>
        </p:blipFill>
        <p:spPr>
          <a:xfrm>
            <a:off x="6442995" y="2385919"/>
            <a:ext cx="5017168" cy="3535510"/>
          </a:xfrm>
          <a:prstGeom prst="roundRect">
            <a:avLst>
              <a:gd name="adj" fmla="val 5280"/>
            </a:avLst>
          </a:prstGeom>
        </p:spPr>
      </p:pic>
      <p:sp>
        <p:nvSpPr>
          <p:cNvPr id="10" name="Curved Down Arrow 9">
            <a:extLst>
              <a:ext uri="{FF2B5EF4-FFF2-40B4-BE49-F238E27FC236}">
                <a16:creationId xmlns:a16="http://schemas.microsoft.com/office/drawing/2014/main" id="{0E53FE79-CA48-5F0E-A97A-DCE755DF8438}"/>
              </a:ext>
            </a:extLst>
          </p:cNvPr>
          <p:cNvSpPr/>
          <p:nvPr/>
        </p:nvSpPr>
        <p:spPr>
          <a:xfrm>
            <a:off x="2835995" y="1761365"/>
            <a:ext cx="6535711" cy="539750"/>
          </a:xfrm>
          <a:prstGeom prst="curvedDownArrow">
            <a:avLst>
              <a:gd name="adj1" fmla="val 25000"/>
              <a:gd name="adj2" fmla="val 187174"/>
              <a:gd name="adj3" fmla="val 25000"/>
            </a:avLst>
          </a:prstGeom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Casual Video -&gt; 4D Reconstruction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284390-36AA-6407-AA4F-F4212DA59FAA}"/>
              </a:ext>
            </a:extLst>
          </p:cNvPr>
          <p:cNvSpPr txBox="1"/>
          <p:nvPr/>
        </p:nvSpPr>
        <p:spPr>
          <a:xfrm>
            <a:off x="9095413" y="5613652"/>
            <a:ext cx="2364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effectLst>
                  <a:outerShdw blurRad="50800" dist="50800" dir="5400000" algn="ctr" rotWithShape="0">
                    <a:srgbClr val="000000">
                      <a:alpha val="32274"/>
                    </a:srgbClr>
                  </a:outerShdw>
                </a:effectLst>
              </a:rPr>
              <a:t>Shape Of Motion – ICCV25</a:t>
            </a:r>
          </a:p>
        </p:txBody>
      </p:sp>
    </p:spTree>
    <p:extLst>
      <p:ext uri="{BB962C8B-B14F-4D97-AF65-F5344CB8AC3E}">
        <p14:creationId xmlns:p14="http://schemas.microsoft.com/office/powerpoint/2010/main" val="23653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A2F88-1B5C-5FB8-7444-3803E3772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Outlook: Dynamic Extension of </a:t>
            </a:r>
            <a:r>
              <a:rPr lang="en-US" dirty="0" err="1"/>
              <a:t>ZipSplat</a:t>
            </a:r>
            <a:r>
              <a:rPr lang="en-US" dirty="0"/>
              <a:t> (WP5)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22DA2-2F30-74B2-1045-ADD225BE5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5A57B-CC44-BA42-A89B-67E9F7278D2E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3490E5-2BA2-F827-6ED8-D67E85BF9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453ED-D94F-92F6-5A31-B19C06EA1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43</a:t>
            </a:fld>
            <a:endParaRPr lang="de-CH" noProof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950AB58-865F-8D3A-A43F-E1A906C8F39E}"/>
              </a:ext>
            </a:extLst>
          </p:cNvPr>
          <p:cNvSpPr/>
          <p:nvPr/>
        </p:nvSpPr>
        <p:spPr>
          <a:xfrm>
            <a:off x="2468769" y="888293"/>
            <a:ext cx="6589207" cy="2475668"/>
          </a:xfrm>
          <a:prstGeom prst="roundRect">
            <a:avLst>
              <a:gd name="adj" fmla="val 5514"/>
            </a:avLst>
          </a:prstGeom>
          <a:solidFill>
            <a:srgbClr val="F9F8F4"/>
          </a:solidFill>
          <a:ln w="19050">
            <a:solidFill>
              <a:srgbClr val="2E31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r"/>
            <a:r>
              <a:rPr lang="en-US" sz="20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ZipSplat</a:t>
            </a:r>
            <a:endParaRPr lang="en-US" sz="24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8413B3F-7AEE-82F2-FA71-017F7020E498}"/>
              </a:ext>
            </a:extLst>
          </p:cNvPr>
          <p:cNvGrpSpPr/>
          <p:nvPr/>
        </p:nvGrpSpPr>
        <p:grpSpPr>
          <a:xfrm>
            <a:off x="8246113" y="1627133"/>
            <a:ext cx="723756" cy="1158741"/>
            <a:chOff x="8540254" y="2258195"/>
            <a:chExt cx="822289" cy="1316493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01907C06-E83D-89C7-040D-ACA5124E0FC5}"/>
                </a:ext>
              </a:extLst>
            </p:cNvPr>
            <p:cNvSpPr/>
            <p:nvPr/>
          </p:nvSpPr>
          <p:spPr>
            <a:xfrm>
              <a:off x="8540254" y="2258195"/>
              <a:ext cx="822289" cy="1316493"/>
            </a:xfrm>
            <a:prstGeom prst="roundRect">
              <a:avLst>
                <a:gd name="adj" fmla="val 18352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MLP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7B12D55E-51EE-C829-50A6-DFBCD0A5C02C}"/>
                    </a:ext>
                  </a:extLst>
                </p:cNvPr>
                <p:cNvSpPr txBox="1"/>
                <p:nvPr/>
              </p:nvSpPr>
              <p:spPr>
                <a:xfrm>
                  <a:off x="8540254" y="2685609"/>
                  <a:ext cx="822289" cy="52451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1000" b="0" dirty="0">
                      <a:cs typeface="Times New Roman" panose="02020603050405020304" pitchFamily="18" charset="0"/>
                    </a:rPr>
                    <a:t>One Token</a:t>
                  </a:r>
                  <a:endParaRPr lang="en-US" sz="1000" b="0" i="1" dirty="0">
                    <a:cs typeface="Times New Roman" panose="020206030504050203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↓</m:t>
                        </m:r>
                      </m:oMath>
                    </m:oMathPara>
                  </a14:m>
                  <a:endParaRPr lang="en-US" sz="1000" i="1" dirty="0">
                    <a:cs typeface="Times New Roman" panose="02020603050405020304" pitchFamily="18" charset="0"/>
                  </a:endParaRPr>
                </a:p>
                <a:p>
                  <a:pPr algn="ctr"/>
                  <a:r>
                    <a:rPr lang="en-US" sz="1000" b="0" dirty="0">
                      <a:cs typeface="Times New Roman" panose="02020603050405020304" pitchFamily="18" charset="0"/>
                    </a:rPr>
                    <a:t>G Gaussians</a:t>
                  </a: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96084C62-DD8C-8DB6-7E9F-265AF958A0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0254" y="2685609"/>
                  <a:ext cx="822289" cy="524516"/>
                </a:xfrm>
                <a:prstGeom prst="rect">
                  <a:avLst/>
                </a:prstGeom>
                <a:blipFill>
                  <a:blip r:embed="rId6"/>
                  <a:stretch>
                    <a:fillRect l="-10345" t="-8108" r="-15517" b="-1891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71A6106-5639-91E3-709F-2861188FF00D}"/>
              </a:ext>
            </a:extLst>
          </p:cNvPr>
          <p:cNvCxnSpPr>
            <a:cxnSpLocks/>
            <a:stCxn id="75" idx="3"/>
          </p:cNvCxnSpPr>
          <p:nvPr/>
        </p:nvCxnSpPr>
        <p:spPr>
          <a:xfrm flipV="1">
            <a:off x="8125389" y="2211828"/>
            <a:ext cx="118123" cy="2310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85AAA1E-ABF3-27BC-2213-251FB2569209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3529786" y="1537185"/>
            <a:ext cx="169681" cy="1011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6B6CF02-1327-C303-BCEB-9141C36DD4D6}"/>
              </a:ext>
            </a:extLst>
          </p:cNvPr>
          <p:cNvSpPr/>
          <p:nvPr/>
        </p:nvSpPr>
        <p:spPr>
          <a:xfrm>
            <a:off x="3699466" y="982332"/>
            <a:ext cx="1516108" cy="1111728"/>
          </a:xfrm>
          <a:prstGeom prst="roundRect">
            <a:avLst>
              <a:gd name="adj" fmla="val 11603"/>
            </a:avLst>
          </a:prstGeom>
          <a:noFill/>
          <a:ln w="19050">
            <a:solidFill>
              <a:srgbClr val="4F7CA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T Visual Tokens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6A25557-233E-7FF2-96FF-7852D65E387E}"/>
              </a:ext>
            </a:extLst>
          </p:cNvPr>
          <p:cNvGrpSpPr/>
          <p:nvPr/>
        </p:nvGrpSpPr>
        <p:grpSpPr>
          <a:xfrm>
            <a:off x="3797120" y="1252512"/>
            <a:ext cx="352674" cy="753545"/>
            <a:chOff x="5180999" y="2948908"/>
            <a:chExt cx="400687" cy="85613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8EFBC91-67F0-6301-F26C-606770282D94}"/>
                </a:ext>
              </a:extLst>
            </p:cNvPr>
            <p:cNvGrpSpPr/>
            <p:nvPr/>
          </p:nvGrpSpPr>
          <p:grpSpPr>
            <a:xfrm>
              <a:off x="5180999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11C93031-916C-93DF-29C6-166271FEC466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F484FD49-D6C8-D2B5-B3E2-6EE0B8355CE6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72772BBD-CE52-58AC-3850-C55375714D8C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34309"/>
                </a:srgbClr>
              </a:solidFill>
              <a:ln w="9525">
                <a:solidFill>
                  <a:srgbClr val="50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C8E4856D-D5BB-7043-240E-CE2282B11C0C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F15C0AB-ECC3-A43E-488E-915E8CB2E16A}"/>
                </a:ext>
              </a:extLst>
            </p:cNvPr>
            <p:cNvGrpSpPr/>
            <p:nvPr/>
          </p:nvGrpSpPr>
          <p:grpSpPr>
            <a:xfrm>
              <a:off x="5396500" y="29508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87970ADC-257E-FDAC-68B8-767CCF114964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76950286-63E8-F142-B108-B947E1C9749D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175C596A-0A76-27F1-496F-446331FEFD9C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F2628955-E664-3604-6717-0063430D1D29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46A3A3A-4D60-79DF-E192-50DDA47A4CF4}"/>
              </a:ext>
            </a:extLst>
          </p:cNvPr>
          <p:cNvGrpSpPr/>
          <p:nvPr/>
        </p:nvGrpSpPr>
        <p:grpSpPr>
          <a:xfrm>
            <a:off x="4288340" y="1251392"/>
            <a:ext cx="350504" cy="754665"/>
            <a:chOff x="5589870" y="2948908"/>
            <a:chExt cx="398222" cy="857405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2BDEA35-FC16-5A57-442D-87249DD356B2}"/>
                </a:ext>
              </a:extLst>
            </p:cNvPr>
            <p:cNvGrpSpPr/>
            <p:nvPr/>
          </p:nvGrpSpPr>
          <p:grpSpPr>
            <a:xfrm>
              <a:off x="5589870" y="2952080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C1961CDA-3F80-DA02-20BD-5ABDD280B965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5FAB1100-C1D3-B649-0257-CB175D9F66AC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1409B97E-3CE2-1D44-3241-B5ACFA88ABB2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>
                  <a:alpha val="67000"/>
                </a:srgbClr>
              </a:solidFill>
              <a:ln w="9525">
                <a:solidFill>
                  <a:srgbClr val="50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CE10264E-0D45-12A2-8F25-4677ED45BF80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6ECCAD0-9580-A766-5BA8-7BCF159E2AC1}"/>
                </a:ext>
              </a:extLst>
            </p:cNvPr>
            <p:cNvGrpSpPr/>
            <p:nvPr/>
          </p:nvGrpSpPr>
          <p:grpSpPr>
            <a:xfrm>
              <a:off x="5802906" y="2948908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632B8903-8CDF-FA45-63D0-D0E3ABAC8B83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9230F6C8-F04E-BABB-10B8-FB90F2C0788D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E6F8FEC6-3D9F-8E90-4833-9EA8D42FA75A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3A957EDF-4798-7237-C96D-4ED10776F1F4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689928C-1326-FFBC-83B4-B1762C041CD3}"/>
              </a:ext>
            </a:extLst>
          </p:cNvPr>
          <p:cNvGrpSpPr/>
          <p:nvPr/>
        </p:nvGrpSpPr>
        <p:grpSpPr>
          <a:xfrm>
            <a:off x="4777389" y="1254184"/>
            <a:ext cx="350244" cy="751873"/>
            <a:chOff x="6003209" y="2955313"/>
            <a:chExt cx="397927" cy="854233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9607502-235C-E0C4-BFCF-7E7DDFBA2E39}"/>
                </a:ext>
              </a:extLst>
            </p:cNvPr>
            <p:cNvGrpSpPr/>
            <p:nvPr/>
          </p:nvGrpSpPr>
          <p:grpSpPr>
            <a:xfrm>
              <a:off x="6215950" y="2955313"/>
              <a:ext cx="185186" cy="854233"/>
              <a:chOff x="4838366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EEFBC56C-77F2-30D9-CE40-5F8453DD7D1B}"/>
                  </a:ext>
                </a:extLst>
              </p:cNvPr>
              <p:cNvSpPr/>
              <p:nvPr/>
            </p:nvSpPr>
            <p:spPr>
              <a:xfrm>
                <a:off x="4838368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1406B7F2-C292-30C7-9B24-E5ECD132B1D0}"/>
                  </a:ext>
                </a:extLst>
              </p:cNvPr>
              <p:cNvSpPr/>
              <p:nvPr/>
            </p:nvSpPr>
            <p:spPr>
              <a:xfrm>
                <a:off x="4838366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3ECC74C8-EC58-2A96-471C-3463B1D0E93A}"/>
                  </a:ext>
                </a:extLst>
              </p:cNvPr>
              <p:cNvSpPr/>
              <p:nvPr/>
            </p:nvSpPr>
            <p:spPr>
              <a:xfrm>
                <a:off x="4838366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35724A69-CF4C-84F9-467D-81E6315C0C1C}"/>
                  </a:ext>
                </a:extLst>
              </p:cNvPr>
              <p:cNvSpPr/>
              <p:nvPr/>
            </p:nvSpPr>
            <p:spPr>
              <a:xfrm>
                <a:off x="4838366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2B3E7A4-173B-BB4B-FB0D-769BB57BFE87}"/>
                </a:ext>
              </a:extLst>
            </p:cNvPr>
            <p:cNvGrpSpPr/>
            <p:nvPr/>
          </p:nvGrpSpPr>
          <p:grpSpPr>
            <a:xfrm>
              <a:off x="6003209" y="2955313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1DC69EC0-55DE-EA5E-B316-542E6E936F32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FCA67416-BAB8-DF21-BBD0-FB8619AC6AEB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28AB0B78-791D-6D57-51F9-F494843178D3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BF2F8"/>
              </a:solidFill>
              <a:ln w="9525">
                <a:solidFill>
                  <a:srgbClr val="50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4EBE7AFD-7165-7371-84F0-083545814F1F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1A3DD271-F4D3-39E1-DAC2-2681E1E77F7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563" y="1712816"/>
            <a:ext cx="671292" cy="67129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2B51839-1E41-1759-679E-D5E43761E82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503" y="1781790"/>
            <a:ext cx="670980" cy="67098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AB6AD71-A321-3A31-FCC3-6340D848C3E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8132" y="1850453"/>
            <a:ext cx="670979" cy="670979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2087F0F4-1857-43EF-47AD-364A1BF4096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9760" y="1919114"/>
            <a:ext cx="671292" cy="67129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6907FC1-90CB-7021-AD5D-8BB968B2E3B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1700" y="1988088"/>
            <a:ext cx="670980" cy="67098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F6054EF-D890-617D-F94F-C474749F6BC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3331" y="2056750"/>
            <a:ext cx="670979" cy="670979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450E634E-596E-A5B4-863E-1910B1DAF3A4}"/>
              </a:ext>
            </a:extLst>
          </p:cNvPr>
          <p:cNvSpPr txBox="1"/>
          <p:nvPr/>
        </p:nvSpPr>
        <p:spPr>
          <a:xfrm>
            <a:off x="731838" y="1460389"/>
            <a:ext cx="1510916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Multi-View Input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0D5967C-B536-E52B-1139-6550B5E853FF}"/>
              </a:ext>
            </a:extLst>
          </p:cNvPr>
          <p:cNvCxnSpPr>
            <a:cxnSpLocks/>
            <a:endCxn id="141" idx="1"/>
          </p:cNvCxnSpPr>
          <p:nvPr/>
        </p:nvCxnSpPr>
        <p:spPr>
          <a:xfrm>
            <a:off x="2186606" y="2126104"/>
            <a:ext cx="394257" cy="0"/>
          </a:xfrm>
          <a:prstGeom prst="straightConnector1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7A2E00F-4221-B504-0026-E73D27D86CEF}"/>
              </a:ext>
            </a:extLst>
          </p:cNvPr>
          <p:cNvGrpSpPr/>
          <p:nvPr/>
        </p:nvGrpSpPr>
        <p:grpSpPr>
          <a:xfrm>
            <a:off x="5359152" y="2286163"/>
            <a:ext cx="331564" cy="992689"/>
            <a:chOff x="4564980" y="3000896"/>
            <a:chExt cx="376703" cy="1127834"/>
          </a:xfrm>
        </p:grpSpPr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6A07D6B8-DCCB-947E-0DA9-A1B4FAFA7912}"/>
                </a:ext>
              </a:extLst>
            </p:cNvPr>
            <p:cNvSpPr/>
            <p:nvPr/>
          </p:nvSpPr>
          <p:spPr>
            <a:xfrm>
              <a:off x="4564980" y="3000896"/>
              <a:ext cx="376703" cy="1127834"/>
            </a:xfrm>
            <a:prstGeom prst="roundRect">
              <a:avLst>
                <a:gd name="adj" fmla="val 13925"/>
              </a:avLst>
            </a:prstGeom>
            <a:noFill/>
            <a:ln w="19050">
              <a:solidFill>
                <a:srgbClr val="4F7CAC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t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Q</a:t>
              </a: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56B02D8-1459-E637-A867-65AF5757ED90}"/>
                </a:ext>
              </a:extLst>
            </p:cNvPr>
            <p:cNvGrpSpPr/>
            <p:nvPr/>
          </p:nvGrpSpPr>
          <p:grpSpPr>
            <a:xfrm>
              <a:off x="4660739" y="3229534"/>
              <a:ext cx="185184" cy="854233"/>
              <a:chOff x="7919156" y="3325402"/>
              <a:chExt cx="185184" cy="854233"/>
            </a:xfrm>
          </p:grpSpPr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16AB1144-2AA0-B8EC-A7B1-BD3452DE2081}"/>
                  </a:ext>
                </a:extLst>
              </p:cNvPr>
              <p:cNvSpPr/>
              <p:nvPr/>
            </p:nvSpPr>
            <p:spPr>
              <a:xfrm>
                <a:off x="7919156" y="3325402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269F7D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959AC9C5-DEAD-A495-BB8C-984D50B0B3CE}"/>
                  </a:ext>
                </a:extLst>
              </p:cNvPr>
              <p:cNvSpPr/>
              <p:nvPr/>
            </p:nvSpPr>
            <p:spPr>
              <a:xfrm>
                <a:off x="7919156" y="3548418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AD05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Rounded Rectangle 61">
                <a:extLst>
                  <a:ext uri="{FF2B5EF4-FFF2-40B4-BE49-F238E27FC236}">
                    <a16:creationId xmlns:a16="http://schemas.microsoft.com/office/drawing/2014/main" id="{F3AB508E-7FE1-B86F-3007-F9E6762DDC7A}"/>
                  </a:ext>
                </a:extLst>
              </p:cNvPr>
              <p:cNvSpPr/>
              <p:nvPr/>
            </p:nvSpPr>
            <p:spPr>
              <a:xfrm>
                <a:off x="7919156" y="3771435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DA5F02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585990B4-FFD8-B15E-65B8-03160B50D058}"/>
                  </a:ext>
                </a:extLst>
              </p:cNvPr>
              <p:cNvSpPr/>
              <p:nvPr/>
            </p:nvSpPr>
            <p:spPr>
              <a:xfrm>
                <a:off x="7919156" y="399445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62989"/>
              </a:solidFill>
              <a:ln w="9525">
                <a:solidFill>
                  <a:srgbClr val="2E312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FAEC1AB1-0B35-9DE1-DBCA-566539E62C2B}"/>
              </a:ext>
            </a:extLst>
          </p:cNvPr>
          <p:cNvSpPr txBox="1"/>
          <p:nvPr/>
        </p:nvSpPr>
        <p:spPr>
          <a:xfrm>
            <a:off x="5215574" y="1315458"/>
            <a:ext cx="662773" cy="2438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cs typeface="Times New Roman" panose="02020603050405020304" pitchFamily="18" charset="0"/>
              </a:rPr>
              <a:t>K,V</a:t>
            </a:r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398C2014-C1C1-A627-ED02-36BC9ACF7E5D}"/>
              </a:ext>
            </a:extLst>
          </p:cNvPr>
          <p:cNvSpPr/>
          <p:nvPr/>
        </p:nvSpPr>
        <p:spPr>
          <a:xfrm>
            <a:off x="5878348" y="985021"/>
            <a:ext cx="1816061" cy="2293831"/>
          </a:xfrm>
          <a:prstGeom prst="roundRect">
            <a:avLst>
              <a:gd name="adj" fmla="val 7192"/>
            </a:avLst>
          </a:prstGeom>
          <a:solidFill>
            <a:srgbClr val="E8F1E9"/>
          </a:solidFill>
          <a:ln w="19050">
            <a:solidFill>
              <a:srgbClr val="3A7A45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Token Aggregation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E613F2D-CF66-654E-FD61-2FEFDB913E34}"/>
              </a:ext>
            </a:extLst>
          </p:cNvPr>
          <p:cNvGrpSpPr/>
          <p:nvPr/>
        </p:nvGrpSpPr>
        <p:grpSpPr>
          <a:xfrm>
            <a:off x="5977871" y="1254518"/>
            <a:ext cx="1617015" cy="1914619"/>
            <a:chOff x="5859583" y="1828803"/>
            <a:chExt cx="1837157" cy="2175276"/>
          </a:xfrm>
        </p:grpSpPr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97B6AC88-BD53-CDA9-5B9B-E3C2CD1A0BA9}"/>
                </a:ext>
              </a:extLst>
            </p:cNvPr>
            <p:cNvCxnSpPr>
              <a:cxnSpLocks/>
              <a:stCxn id="69" idx="3"/>
              <a:endCxn id="68" idx="1"/>
            </p:cNvCxnSpPr>
            <p:nvPr/>
          </p:nvCxnSpPr>
          <p:spPr>
            <a:xfrm>
              <a:off x="6679280" y="2916441"/>
              <a:ext cx="197763" cy="0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1E4B2173-C154-3E8F-FFB6-04EAB9CC9CB2}"/>
                </a:ext>
              </a:extLst>
            </p:cNvPr>
            <p:cNvSpPr/>
            <p:nvPr/>
          </p:nvSpPr>
          <p:spPr>
            <a:xfrm>
              <a:off x="687704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Self - Attention</a:t>
              </a:r>
            </a:p>
          </p:txBody>
        </p: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EA77C7F5-A518-2E18-1406-50817317414C}"/>
                </a:ext>
              </a:extLst>
            </p:cNvPr>
            <p:cNvSpPr/>
            <p:nvPr/>
          </p:nvSpPr>
          <p:spPr>
            <a:xfrm>
              <a:off x="5859583" y="1828803"/>
              <a:ext cx="819697" cy="2175276"/>
            </a:xfrm>
            <a:prstGeom prst="roundRect">
              <a:avLst>
                <a:gd name="adj" fmla="val 18164"/>
              </a:avLst>
            </a:prstGeom>
            <a:solidFill>
              <a:srgbClr val="F2E9EE"/>
            </a:solidFill>
            <a:ln w="19050">
              <a:solidFill>
                <a:srgbClr val="7A3B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 anchorCtr="0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Cross - Attention</a:t>
              </a: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778FA8F4-985C-BAF3-3355-C42AEBF26A8D}"/>
              </a:ext>
            </a:extLst>
          </p:cNvPr>
          <p:cNvSpPr txBox="1"/>
          <p:nvPr/>
        </p:nvSpPr>
        <p:spPr>
          <a:xfrm>
            <a:off x="7544565" y="1000072"/>
            <a:ext cx="136256" cy="12311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800" b="1" dirty="0">
                <a:cs typeface="Times New Roman" panose="02020603050405020304" pitchFamily="18" charset="0"/>
              </a:rPr>
              <a:t>x L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4BFAAB3-D875-DF8C-5E42-F95B1228C39F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5215574" y="1534044"/>
            <a:ext cx="762296" cy="4153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A3F4CBF7-ED28-795F-2118-A8E8A2BE555D}"/>
              </a:ext>
            </a:extLst>
          </p:cNvPr>
          <p:cNvCxnSpPr>
            <a:cxnSpLocks/>
            <a:stCxn id="68" idx="3"/>
          </p:cNvCxnSpPr>
          <p:nvPr/>
        </p:nvCxnSpPr>
        <p:spPr>
          <a:xfrm>
            <a:off x="7594886" y="2211828"/>
            <a:ext cx="199262" cy="0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8EA1AF72-A04D-CF8F-1911-9CFF229CC695}"/>
              </a:ext>
            </a:extLst>
          </p:cNvPr>
          <p:cNvCxnSpPr>
            <a:cxnSpLocks/>
            <a:stCxn id="58" idx="3"/>
          </p:cNvCxnSpPr>
          <p:nvPr/>
        </p:nvCxnSpPr>
        <p:spPr>
          <a:xfrm flipV="1">
            <a:off x="5690715" y="2780909"/>
            <a:ext cx="287155" cy="1598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3D7CBEE-E672-EE76-1EF9-81CD0B7D139A}"/>
              </a:ext>
            </a:extLst>
          </p:cNvPr>
          <p:cNvGrpSpPr/>
          <p:nvPr/>
        </p:nvGrpSpPr>
        <p:grpSpPr>
          <a:xfrm>
            <a:off x="7793825" y="1634766"/>
            <a:ext cx="331564" cy="1158742"/>
            <a:chOff x="7735851" y="1803345"/>
            <a:chExt cx="376703" cy="1316494"/>
          </a:xfrm>
        </p:grpSpPr>
        <p:sp>
          <p:nvSpPr>
            <p:cNvPr id="75" name="Rounded Rectangle 74">
              <a:extLst>
                <a:ext uri="{FF2B5EF4-FFF2-40B4-BE49-F238E27FC236}">
                  <a16:creationId xmlns:a16="http://schemas.microsoft.com/office/drawing/2014/main" id="{CC680422-9566-D46D-0CD5-904C9557CB03}"/>
                </a:ext>
              </a:extLst>
            </p:cNvPr>
            <p:cNvSpPr/>
            <p:nvPr/>
          </p:nvSpPr>
          <p:spPr>
            <a:xfrm>
              <a:off x="7735851" y="1803345"/>
              <a:ext cx="376703" cy="1316494"/>
            </a:xfrm>
            <a:prstGeom prst="roundRect">
              <a:avLst>
                <a:gd name="adj" fmla="val 13664"/>
              </a:avLst>
            </a:prstGeom>
            <a:noFill/>
            <a:ln w="19050">
              <a:solidFill>
                <a:srgbClr val="3A7A45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30CAC56E-4129-45E3-E3F7-E707CF7896E2}"/>
                </a:ext>
              </a:extLst>
            </p:cNvPr>
            <p:cNvGrpSpPr/>
            <p:nvPr/>
          </p:nvGrpSpPr>
          <p:grpSpPr>
            <a:xfrm>
              <a:off x="7831609" y="1803345"/>
              <a:ext cx="185184" cy="1218070"/>
              <a:chOff x="7831609" y="1803345"/>
              <a:chExt cx="185184" cy="1218070"/>
            </a:xfrm>
          </p:grpSpPr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1D38E562-A52E-6FAF-C3FE-EC46EB31351E}"/>
                  </a:ext>
                </a:extLst>
              </p:cNvPr>
              <p:cNvGrpSpPr/>
              <p:nvPr/>
            </p:nvGrpSpPr>
            <p:grpSpPr>
              <a:xfrm>
                <a:off x="7831609" y="2167182"/>
                <a:ext cx="185184" cy="854233"/>
                <a:chOff x="7831609" y="2167182"/>
                <a:chExt cx="185184" cy="854233"/>
              </a:xfrm>
            </p:grpSpPr>
            <p:grpSp>
              <p:nvGrpSpPr>
                <p:cNvPr id="79" name="Group 78">
                  <a:extLst>
                    <a:ext uri="{FF2B5EF4-FFF2-40B4-BE49-F238E27FC236}">
                      <a16:creationId xmlns:a16="http://schemas.microsoft.com/office/drawing/2014/main" id="{1E3870F6-E9F5-E2C6-4A3C-2484879D8ACA}"/>
                    </a:ext>
                  </a:extLst>
                </p:cNvPr>
                <p:cNvGrpSpPr/>
                <p:nvPr/>
              </p:nvGrpSpPr>
              <p:grpSpPr>
                <a:xfrm>
                  <a:off x="7831609" y="2167182"/>
                  <a:ext cx="185184" cy="854232"/>
                  <a:chOff x="7690379" y="4639016"/>
                  <a:chExt cx="274320" cy="1265406"/>
                </a:xfrm>
                <a:solidFill>
                  <a:schemeClr val="bg1"/>
                </a:solidFill>
              </p:grpSpPr>
              <p:sp>
                <p:nvSpPr>
                  <p:cNvPr id="84" name="Rounded Rectangle 83">
                    <a:extLst>
                      <a:ext uri="{FF2B5EF4-FFF2-40B4-BE49-F238E27FC236}">
                        <a16:creationId xmlns:a16="http://schemas.microsoft.com/office/drawing/2014/main" id="{B5FB390E-DFA4-3BFF-52EC-DC393E1F6C5B}"/>
                      </a:ext>
                    </a:extLst>
                  </p:cNvPr>
                  <p:cNvSpPr/>
                  <p:nvPr/>
                </p:nvSpPr>
                <p:spPr>
                  <a:xfrm>
                    <a:off x="7690379" y="4639016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5" name="Rounded Rectangle 84">
                    <a:extLst>
                      <a:ext uri="{FF2B5EF4-FFF2-40B4-BE49-F238E27FC236}">
                        <a16:creationId xmlns:a16="http://schemas.microsoft.com/office/drawing/2014/main" id="{AC9D6229-EC02-D0B9-00BD-C8021CC683BB}"/>
                      </a:ext>
                    </a:extLst>
                  </p:cNvPr>
                  <p:cNvSpPr/>
                  <p:nvPr/>
                </p:nvSpPr>
                <p:spPr>
                  <a:xfrm>
                    <a:off x="7690379" y="4969378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6" name="Rounded Rectangle 85">
                    <a:extLst>
                      <a:ext uri="{FF2B5EF4-FFF2-40B4-BE49-F238E27FC236}">
                        <a16:creationId xmlns:a16="http://schemas.microsoft.com/office/drawing/2014/main" id="{DEF19B69-9B2F-BBB5-C970-BD69D17AD1BD}"/>
                      </a:ext>
                    </a:extLst>
                  </p:cNvPr>
                  <p:cNvSpPr/>
                  <p:nvPr/>
                </p:nvSpPr>
                <p:spPr>
                  <a:xfrm>
                    <a:off x="7690379" y="5299740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7" name="Rounded Rectangle 86">
                    <a:extLst>
                      <a:ext uri="{FF2B5EF4-FFF2-40B4-BE49-F238E27FC236}">
                        <a16:creationId xmlns:a16="http://schemas.microsoft.com/office/drawing/2014/main" id="{A05DE698-7DEB-61E9-09E3-CE85B40CC7AE}"/>
                      </a:ext>
                    </a:extLst>
                  </p:cNvPr>
                  <p:cNvSpPr/>
                  <p:nvPr/>
                </p:nvSpPr>
                <p:spPr>
                  <a:xfrm>
                    <a:off x="7690379" y="5630102"/>
                    <a:ext cx="274320" cy="274320"/>
                  </a:xfrm>
                  <a:prstGeom prst="roundRect">
                    <a:avLst>
                      <a:gd name="adj" fmla="val 6922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 anchorCtr="0"/>
                  <a:lstStyle/>
                  <a:p>
                    <a:pPr algn="ctr"/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80" name="Rounded Rectangle 79">
                  <a:extLst>
                    <a:ext uri="{FF2B5EF4-FFF2-40B4-BE49-F238E27FC236}">
                      <a16:creationId xmlns:a16="http://schemas.microsoft.com/office/drawing/2014/main" id="{4E6B91CB-58B8-6529-5FA9-DA06B5596A8B}"/>
                    </a:ext>
                  </a:extLst>
                </p:cNvPr>
                <p:cNvSpPr/>
                <p:nvPr/>
              </p:nvSpPr>
              <p:spPr>
                <a:xfrm>
                  <a:off x="7831609" y="2167183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269F7D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1" name="Rounded Rectangle 80">
                  <a:extLst>
                    <a:ext uri="{FF2B5EF4-FFF2-40B4-BE49-F238E27FC236}">
                      <a16:creationId xmlns:a16="http://schemas.microsoft.com/office/drawing/2014/main" id="{09AFC305-CC78-A052-FBC3-4AF8413C3E1C}"/>
                    </a:ext>
                  </a:extLst>
                </p:cNvPr>
                <p:cNvSpPr/>
                <p:nvPr/>
              </p:nvSpPr>
              <p:spPr>
                <a:xfrm>
                  <a:off x="7831609" y="2390199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AD05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2" name="Rounded Rectangle 81">
                  <a:extLst>
                    <a:ext uri="{FF2B5EF4-FFF2-40B4-BE49-F238E27FC236}">
                      <a16:creationId xmlns:a16="http://schemas.microsoft.com/office/drawing/2014/main" id="{38CF22B3-8832-5083-3906-9C9CF2EE515D}"/>
                    </a:ext>
                  </a:extLst>
                </p:cNvPr>
                <p:cNvSpPr/>
                <p:nvPr/>
              </p:nvSpPr>
              <p:spPr>
                <a:xfrm>
                  <a:off x="7831609" y="2613215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DA5F02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3" name="Rounded Rectangle 82">
                  <a:extLst>
                    <a:ext uri="{FF2B5EF4-FFF2-40B4-BE49-F238E27FC236}">
                      <a16:creationId xmlns:a16="http://schemas.microsoft.com/office/drawing/2014/main" id="{049AE79F-83AD-438E-D1F2-21136A99D000}"/>
                    </a:ext>
                  </a:extLst>
                </p:cNvPr>
                <p:cNvSpPr/>
                <p:nvPr/>
              </p:nvSpPr>
              <p:spPr>
                <a:xfrm>
                  <a:off x="7831609" y="2836231"/>
                  <a:ext cx="185184" cy="185184"/>
                </a:xfrm>
                <a:prstGeom prst="roundRect">
                  <a:avLst>
                    <a:gd name="adj" fmla="val 6922"/>
                  </a:avLst>
                </a:prstGeom>
                <a:solidFill>
                  <a:srgbClr val="E62989"/>
                </a:solidFill>
                <a:ln w="9525">
                  <a:solidFill>
                    <a:srgbClr val="2E312C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39B5FB93-20BF-8AB0-F565-F9DED3BB9710}"/>
                  </a:ext>
                </a:extLst>
              </p:cNvPr>
              <p:cNvSpPr txBox="1"/>
              <p:nvPr/>
            </p:nvSpPr>
            <p:spPr>
              <a:xfrm>
                <a:off x="7862486" y="1803345"/>
                <a:ext cx="12343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ctr"/>
                <a:r>
                  <a:rPr lang="en-US" sz="2000" dirty="0">
                    <a:cs typeface="Times New Roman" panose="02020603050405020304" pitchFamily="18" charset="0"/>
                  </a:rPr>
                  <a:t>z</a:t>
                </a:r>
              </a:p>
            </p:txBody>
          </p:sp>
        </p:grpSp>
      </p:grp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3D0CA6C6-94B4-0A56-525D-6F3BF22241EA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8969869" y="2226820"/>
            <a:ext cx="362920" cy="7344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91EB73D2-A536-3086-6836-17D63E8CCEA1}"/>
              </a:ext>
            </a:extLst>
          </p:cNvPr>
          <p:cNvSpPr txBox="1"/>
          <p:nvPr/>
        </p:nvSpPr>
        <p:spPr>
          <a:xfrm>
            <a:off x="9332790" y="766592"/>
            <a:ext cx="1969895" cy="4605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Gaussian </a:t>
            </a:r>
          </a:p>
          <a:p>
            <a:pPr algn="ctr"/>
            <a:r>
              <a:rPr lang="en-US" sz="1400" dirty="0">
                <a:cs typeface="Times New Roman" panose="02020603050405020304" pitchFamily="18" charset="0"/>
              </a:rPr>
              <a:t>Reconstruction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E5C4A49-C9E5-E2DD-A6B4-4CC56BD98251}"/>
              </a:ext>
            </a:extLst>
          </p:cNvPr>
          <p:cNvGrpSpPr/>
          <p:nvPr/>
        </p:nvGrpSpPr>
        <p:grpSpPr>
          <a:xfrm>
            <a:off x="3652683" y="2090919"/>
            <a:ext cx="1712772" cy="1186335"/>
            <a:chOff x="3343413" y="3597328"/>
            <a:chExt cx="1945950" cy="1347843"/>
          </a:xfrm>
        </p:grpSpPr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0247D5AC-C030-23E0-FC8D-9DF6413FF98C}"/>
                </a:ext>
              </a:extLst>
            </p:cNvPr>
            <p:cNvCxnSpPr>
              <a:cxnSpLocks/>
              <a:endCxn id="92" idx="0"/>
            </p:cNvCxnSpPr>
            <p:nvPr/>
          </p:nvCxnSpPr>
          <p:spPr>
            <a:xfrm flipH="1">
              <a:off x="4239470" y="3597328"/>
              <a:ext cx="4788" cy="220009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D0B4D092-08F0-1FAB-3F0A-178837CB8094}"/>
                </a:ext>
              </a:extLst>
            </p:cNvPr>
            <p:cNvSpPr/>
            <p:nvPr/>
          </p:nvSpPr>
          <p:spPr>
            <a:xfrm>
              <a:off x="3378213" y="3817337"/>
              <a:ext cx="1722514" cy="1127834"/>
            </a:xfrm>
            <a:prstGeom prst="roundRect">
              <a:avLst>
                <a:gd name="adj" fmla="val 12643"/>
              </a:avLst>
            </a:prstGeom>
            <a:solidFill>
              <a:srgbClr val="E8F1E9"/>
            </a:solidFill>
            <a:ln w="19050">
              <a:solidFill>
                <a:srgbClr val="3A7A45"/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F9500532-F10E-33B9-BC73-48E9624FDBFF}"/>
                    </a:ext>
                  </a:extLst>
                </p:cNvPr>
                <p:cNvSpPr txBox="1"/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1200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oMath>
                    </m:oMathPara>
                  </a14:m>
                  <a:endParaRPr lang="en-US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C80A8C41-E1C0-D890-5C09-F9BE8E3A0E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3413" y="4344353"/>
                  <a:ext cx="833883" cy="276999"/>
                </a:xfrm>
                <a:prstGeom prst="rect">
                  <a:avLst/>
                </a:prstGeom>
                <a:blipFill>
                  <a:blip r:embed="rId14"/>
                  <a:stretch>
                    <a:fillRect r="-1695" b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BB18D374-8977-7D5B-0B5F-51B7412D17C0}"/>
                </a:ext>
              </a:extLst>
            </p:cNvPr>
            <p:cNvGrpSpPr/>
            <p:nvPr/>
          </p:nvGrpSpPr>
          <p:grpSpPr>
            <a:xfrm>
              <a:off x="4232222" y="4226748"/>
              <a:ext cx="845586" cy="512209"/>
              <a:chOff x="3843664" y="4563341"/>
              <a:chExt cx="946725" cy="573472"/>
            </a:xfrm>
          </p:grpSpPr>
          <p:cxnSp>
            <p:nvCxnSpPr>
              <p:cNvPr id="97" name="Straight Arrow Connector 96">
                <a:extLst>
                  <a:ext uri="{FF2B5EF4-FFF2-40B4-BE49-F238E27FC236}">
                    <a16:creationId xmlns:a16="http://schemas.microsoft.com/office/drawing/2014/main" id="{D1A325EB-3D58-358D-2FF6-736259E4BAF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43666" y="4563341"/>
                <a:ext cx="0" cy="573472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>
                <a:extLst>
                  <a:ext uri="{FF2B5EF4-FFF2-40B4-BE49-F238E27FC236}">
                    <a16:creationId xmlns:a16="http://schemas.microsoft.com/office/drawing/2014/main" id="{3C129E2E-2CE0-BBF4-F0DF-B9453F720E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43664" y="5136810"/>
                <a:ext cx="946725" cy="0"/>
              </a:xfrm>
              <a:prstGeom prst="straightConnector1">
                <a:avLst/>
              </a:prstGeom>
              <a:ln>
                <a:solidFill>
                  <a:srgbClr val="76776C"/>
                </a:solidFill>
                <a:tailEnd type="arrow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12951033-9C12-33E7-F168-6FE9A0DADF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22607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8829DA20-2757-FE2D-7BA4-E5A91EF69D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58958" y="464991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C62D653E-829D-84CB-3E3D-F0F1A30E82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86863" y="480435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8EA635E8-F36E-65B0-28C4-F7D807F0FD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04679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FF55FE34-EBCB-385B-A1F1-34472ECB25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86025" y="468183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08645B3B-301C-47F2-6E20-AE3544094A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40305" y="4741358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2C7FF92D-C172-D4AE-D02B-0B600E14D6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18210" y="4667734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583BA7D2-7337-36B2-A056-7E6DA6AABF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99800" y="4796309"/>
                <a:ext cx="45720" cy="45720"/>
              </a:xfrm>
              <a:prstGeom prst="ellipse">
                <a:avLst/>
              </a:prstGeom>
              <a:solidFill>
                <a:srgbClr val="269F7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12D0652F-2479-E794-E99B-7F3AA9A9B9E4}"/>
                  </a:ext>
                </a:extLst>
              </p:cNvPr>
              <p:cNvGrpSpPr/>
              <p:nvPr/>
            </p:nvGrpSpPr>
            <p:grpSpPr>
              <a:xfrm>
                <a:off x="3957018" y="4895789"/>
                <a:ext cx="222914" cy="200155"/>
                <a:chOff x="5802013" y="5693659"/>
                <a:chExt cx="222913" cy="200155"/>
              </a:xfrm>
              <a:solidFill>
                <a:srgbClr val="9566BC"/>
              </a:solidFill>
            </p:grpSpPr>
            <p:sp>
              <p:nvSpPr>
                <p:cNvPr id="126" name="Oval 125">
                  <a:extLst>
                    <a:ext uri="{FF2B5EF4-FFF2-40B4-BE49-F238E27FC236}">
                      <a16:creationId xmlns:a16="http://schemas.microsoft.com/office/drawing/2014/main" id="{68F2B325-1684-B3DB-B23B-71904DAFD10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7" name="Oval 126">
                  <a:extLst>
                    <a:ext uri="{FF2B5EF4-FFF2-40B4-BE49-F238E27FC236}">
                      <a16:creationId xmlns:a16="http://schemas.microsoft.com/office/drawing/2014/main" id="{2375D245-7C6D-1F72-1B95-EF7F2246313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8" name="Oval 127">
                  <a:extLst>
                    <a:ext uri="{FF2B5EF4-FFF2-40B4-BE49-F238E27FC236}">
                      <a16:creationId xmlns:a16="http://schemas.microsoft.com/office/drawing/2014/main" id="{4A9AC613-1240-D3CB-C848-522DD74D5E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9" name="Oval 128">
                  <a:extLst>
                    <a:ext uri="{FF2B5EF4-FFF2-40B4-BE49-F238E27FC236}">
                      <a16:creationId xmlns:a16="http://schemas.microsoft.com/office/drawing/2014/main" id="{CDF69113-B59D-9C94-9BC9-2DCBB04BFB7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0" name="Oval 129">
                  <a:extLst>
                    <a:ext uri="{FF2B5EF4-FFF2-40B4-BE49-F238E27FC236}">
                      <a16:creationId xmlns:a16="http://schemas.microsoft.com/office/drawing/2014/main" id="{E6771E4A-B4B6-7BC6-2939-2E39677F25F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1" name="Oval 130">
                  <a:extLst>
                    <a:ext uri="{FF2B5EF4-FFF2-40B4-BE49-F238E27FC236}">
                      <a16:creationId xmlns:a16="http://schemas.microsoft.com/office/drawing/2014/main" id="{22DA4D0A-E64D-7638-6E13-FCC8B2CF920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2" name="Oval 131">
                  <a:extLst>
                    <a:ext uri="{FF2B5EF4-FFF2-40B4-BE49-F238E27FC236}">
                      <a16:creationId xmlns:a16="http://schemas.microsoft.com/office/drawing/2014/main" id="{71DED28B-B693-674D-C862-59DE4182BB5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3" name="Oval 132">
                  <a:extLst>
                    <a:ext uri="{FF2B5EF4-FFF2-40B4-BE49-F238E27FC236}">
                      <a16:creationId xmlns:a16="http://schemas.microsoft.com/office/drawing/2014/main" id="{E9620A81-3C34-8D6E-2122-435F0945BB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AD0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03177425-A93F-2DF7-A1F4-E9883A9BC9DA}"/>
                  </a:ext>
                </a:extLst>
              </p:cNvPr>
              <p:cNvGrpSpPr/>
              <p:nvPr/>
            </p:nvGrpSpPr>
            <p:grpSpPr>
              <a:xfrm>
                <a:off x="4424462" y="4605417"/>
                <a:ext cx="222914" cy="200155"/>
                <a:chOff x="5802013" y="5693659"/>
                <a:chExt cx="222913" cy="200155"/>
              </a:xfrm>
              <a:solidFill>
                <a:srgbClr val="D52728"/>
              </a:solidFill>
            </p:grpSpPr>
            <p:sp>
              <p:nvSpPr>
                <p:cNvPr id="118" name="Oval 117">
                  <a:extLst>
                    <a:ext uri="{FF2B5EF4-FFF2-40B4-BE49-F238E27FC236}">
                      <a16:creationId xmlns:a16="http://schemas.microsoft.com/office/drawing/2014/main" id="{E662C7C7-2AD0-A1A1-9082-FE9864081E4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D2B1C501-B79E-CD08-5EEE-5A0B961A162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151872C7-17F8-7269-95FA-3C94D9BC3DD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1" name="Oval 120">
                  <a:extLst>
                    <a:ext uri="{FF2B5EF4-FFF2-40B4-BE49-F238E27FC236}">
                      <a16:creationId xmlns:a16="http://schemas.microsoft.com/office/drawing/2014/main" id="{45BC471D-0EBF-F565-195F-7B0AAEC6E3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44BB16ED-AA8D-3966-9227-DE5BB298673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3" name="Oval 122">
                  <a:extLst>
                    <a:ext uri="{FF2B5EF4-FFF2-40B4-BE49-F238E27FC236}">
                      <a16:creationId xmlns:a16="http://schemas.microsoft.com/office/drawing/2014/main" id="{F1D3DEA8-0189-333C-20D8-D9EE89086E6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4" name="Oval 123">
                  <a:extLst>
                    <a:ext uri="{FF2B5EF4-FFF2-40B4-BE49-F238E27FC236}">
                      <a16:creationId xmlns:a16="http://schemas.microsoft.com/office/drawing/2014/main" id="{A59BA584-2D3E-FAD9-80AA-9451776C8F7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5" name="Oval 124">
                  <a:extLst>
                    <a:ext uri="{FF2B5EF4-FFF2-40B4-BE49-F238E27FC236}">
                      <a16:creationId xmlns:a16="http://schemas.microsoft.com/office/drawing/2014/main" id="{C8AB2ACA-5A74-6C3E-F19E-860A37D371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DA5F0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BF11C41B-1F35-B5FE-0F84-AD30CC5FED58}"/>
                  </a:ext>
                </a:extLst>
              </p:cNvPr>
              <p:cNvGrpSpPr/>
              <p:nvPr/>
            </p:nvGrpSpPr>
            <p:grpSpPr>
              <a:xfrm>
                <a:off x="4247471" y="4820971"/>
                <a:ext cx="222914" cy="200155"/>
                <a:chOff x="5802013" y="5693659"/>
                <a:chExt cx="222913" cy="200155"/>
              </a:xfrm>
              <a:solidFill>
                <a:srgbClr val="2EA12F"/>
              </a:solidFill>
            </p:grpSpPr>
            <p:sp>
              <p:nvSpPr>
                <p:cNvPr id="110" name="Oval 109">
                  <a:extLst>
                    <a:ext uri="{FF2B5EF4-FFF2-40B4-BE49-F238E27FC236}">
                      <a16:creationId xmlns:a16="http://schemas.microsoft.com/office/drawing/2014/main" id="{056F79D3-AD40-581E-BDC5-9EBCC0B7F89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02013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1" name="Oval 110">
                  <a:extLst>
                    <a:ext uri="{FF2B5EF4-FFF2-40B4-BE49-F238E27FC236}">
                      <a16:creationId xmlns:a16="http://schemas.microsoft.com/office/drawing/2014/main" id="{DBBEF3D3-9983-48C9-5553-9853591E91F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38365" y="569365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6DDE82EC-A84C-583C-3E8F-9C1C7F8E444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66269" y="5848094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3" name="Oval 112">
                  <a:extLst>
                    <a:ext uri="{FF2B5EF4-FFF2-40B4-BE49-F238E27FC236}">
                      <a16:creationId xmlns:a16="http://schemas.microsoft.com/office/drawing/2014/main" id="{8CD5EB04-D3FF-8B6E-A678-32C1C4EB6B0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84085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1B7A8E20-BF00-6516-2F3B-DDF7657C5CC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65431" y="572557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5" name="Oval 114">
                  <a:extLst>
                    <a:ext uri="{FF2B5EF4-FFF2-40B4-BE49-F238E27FC236}">
                      <a16:creationId xmlns:a16="http://schemas.microsoft.com/office/drawing/2014/main" id="{94A369EA-4452-3F07-E214-A99B9A2A105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711" y="578509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1A3116EB-97A5-AF66-210F-9D18C4D5B46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97616" y="5711475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7" name="Oval 116">
                  <a:extLst>
                    <a:ext uri="{FF2B5EF4-FFF2-40B4-BE49-F238E27FC236}">
                      <a16:creationId xmlns:a16="http://schemas.microsoft.com/office/drawing/2014/main" id="{6D795286-8154-BEBC-6E4D-59A2C4EA504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9206" y="5840049"/>
                  <a:ext cx="45720" cy="45720"/>
                </a:xfrm>
                <a:prstGeom prst="ellipse">
                  <a:avLst/>
                </a:prstGeom>
                <a:solidFill>
                  <a:srgbClr val="E6298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361114B-DA41-FBEC-F668-1A64181BA654}"/>
                </a:ext>
              </a:extLst>
            </p:cNvPr>
            <p:cNvSpPr txBox="1"/>
            <p:nvPr/>
          </p:nvSpPr>
          <p:spPr>
            <a:xfrm>
              <a:off x="3378212" y="3817337"/>
              <a:ext cx="17225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cs typeface="Times New Roman" panose="02020603050405020304" pitchFamily="18" charset="0"/>
                </a:rPr>
                <a:t>K-Means</a:t>
              </a:r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22779675-365E-76C6-3E29-5DCB0AB24291}"/>
                </a:ext>
              </a:extLst>
            </p:cNvPr>
            <p:cNvCxnSpPr>
              <a:cxnSpLocks/>
              <a:stCxn id="92" idx="3"/>
            </p:cNvCxnSpPr>
            <p:nvPr/>
          </p:nvCxnSpPr>
          <p:spPr>
            <a:xfrm flipV="1">
              <a:off x="5100727" y="4381253"/>
              <a:ext cx="188636" cy="1"/>
            </a:xfrm>
            <a:prstGeom prst="straightConnector1">
              <a:avLst/>
            </a:prstGeom>
            <a:ln w="25400">
              <a:solidFill>
                <a:srgbClr val="2E312C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4" name="Elbow Connector 133">
            <a:extLst>
              <a:ext uri="{FF2B5EF4-FFF2-40B4-BE49-F238E27FC236}">
                <a16:creationId xmlns:a16="http://schemas.microsoft.com/office/drawing/2014/main" id="{594252F0-8593-F2BF-946E-C27A53CABF56}"/>
              </a:ext>
            </a:extLst>
          </p:cNvPr>
          <p:cNvCxnSpPr>
            <a:cxnSpLocks/>
          </p:cNvCxnSpPr>
          <p:nvPr/>
        </p:nvCxnSpPr>
        <p:spPr>
          <a:xfrm flipV="1">
            <a:off x="2144338" y="2970723"/>
            <a:ext cx="1899661" cy="135447"/>
          </a:xfrm>
          <a:prstGeom prst="bentConnector2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B085574A-175D-A970-5715-F99319DCE598}"/>
              </a:ext>
            </a:extLst>
          </p:cNvPr>
          <p:cNvGrpSpPr/>
          <p:nvPr/>
        </p:nvGrpSpPr>
        <p:grpSpPr>
          <a:xfrm>
            <a:off x="1168456" y="3043058"/>
            <a:ext cx="912190" cy="144869"/>
            <a:chOff x="502341" y="3794760"/>
            <a:chExt cx="1036376" cy="164592"/>
          </a:xfrm>
        </p:grpSpPr>
        <p:cxnSp>
          <p:nvCxnSpPr>
            <p:cNvPr id="136" name="Connector 277">
              <a:extLst>
                <a:ext uri="{FF2B5EF4-FFF2-40B4-BE49-F238E27FC236}">
                  <a16:creationId xmlns:a16="http://schemas.microsoft.com/office/drawing/2014/main" id="{A848BB4E-A675-5249-D80D-0DDFCA56F80B}"/>
                </a:ext>
              </a:extLst>
            </p:cNvPr>
            <p:cNvCxnSpPr>
              <a:cxnSpLocks/>
            </p:cNvCxnSpPr>
            <p:nvPr/>
          </p:nvCxnSpPr>
          <p:spPr>
            <a:xfrm>
              <a:off x="510887" y="3877056"/>
              <a:ext cx="1019284" cy="0"/>
            </a:xfrm>
            <a:prstGeom prst="line">
              <a:avLst/>
            </a:prstGeom>
            <a:ln w="3175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Connector 278">
              <a:extLst>
                <a:ext uri="{FF2B5EF4-FFF2-40B4-BE49-F238E27FC236}">
                  <a16:creationId xmlns:a16="http://schemas.microsoft.com/office/drawing/2014/main" id="{792B9A8A-3D4C-3303-295B-6F1D97BE8BB4}"/>
                </a:ext>
              </a:extLst>
            </p:cNvPr>
            <p:cNvCxnSpPr/>
            <p:nvPr/>
          </p:nvCxnSpPr>
          <p:spPr>
            <a:xfrm>
              <a:off x="502341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Connector 279">
              <a:extLst>
                <a:ext uri="{FF2B5EF4-FFF2-40B4-BE49-F238E27FC236}">
                  <a16:creationId xmlns:a16="http://schemas.microsoft.com/office/drawing/2014/main" id="{25B92212-6E50-C989-6E41-277516F3BE40}"/>
                </a:ext>
              </a:extLst>
            </p:cNvPr>
            <p:cNvCxnSpPr/>
            <p:nvPr/>
          </p:nvCxnSpPr>
          <p:spPr>
            <a:xfrm>
              <a:off x="1538717" y="3794760"/>
              <a:ext cx="0" cy="164592"/>
            </a:xfrm>
            <a:prstGeom prst="line">
              <a:avLst/>
            </a:prstGeom>
            <a:ln w="16510" cap="rnd">
              <a:solidFill>
                <a:srgbClr val="2E31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9" name="Oval 138">
            <a:extLst>
              <a:ext uri="{FF2B5EF4-FFF2-40B4-BE49-F238E27FC236}">
                <a16:creationId xmlns:a16="http://schemas.microsoft.com/office/drawing/2014/main" id="{215DA994-525B-D2B0-2D44-C88E993A9284}"/>
              </a:ext>
            </a:extLst>
          </p:cNvPr>
          <p:cNvSpPr/>
          <p:nvPr/>
        </p:nvSpPr>
        <p:spPr>
          <a:xfrm>
            <a:off x="1796704" y="3061166"/>
            <a:ext cx="108652" cy="108652"/>
          </a:xfrm>
          <a:prstGeom prst="ellipse">
            <a:avLst/>
          </a:prstGeom>
          <a:solidFill>
            <a:srgbClr val="3A7A45"/>
          </a:solidFill>
          <a:ln w="1651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9946B393-39AE-8309-D4C6-6119C29C7219}"/>
              </a:ext>
            </a:extLst>
          </p:cNvPr>
          <p:cNvSpPr txBox="1"/>
          <p:nvPr/>
        </p:nvSpPr>
        <p:spPr>
          <a:xfrm>
            <a:off x="1004162" y="2814970"/>
            <a:ext cx="1240779" cy="1896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sz="1400" b="0" i="0" dirty="0">
                <a:solidFill>
                  <a:srgbClr val="000000"/>
                </a:solidFill>
                <a:cs typeface="Times New Roman" panose="02020603050405020304" pitchFamily="18" charset="0"/>
              </a:rPr>
              <a:t>Compression </a:t>
            </a:r>
            <a:r>
              <a:rPr sz="1400" b="1" i="0" dirty="0">
                <a:solidFill>
                  <a:srgbClr val="000000"/>
                </a:solidFill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141" name="Rounded Rectangle 140">
            <a:extLst>
              <a:ext uri="{FF2B5EF4-FFF2-40B4-BE49-F238E27FC236}">
                <a16:creationId xmlns:a16="http://schemas.microsoft.com/office/drawing/2014/main" id="{6BC4E584-4330-E8A4-4D79-D32BBE20943E}"/>
              </a:ext>
            </a:extLst>
          </p:cNvPr>
          <p:cNvSpPr/>
          <p:nvPr/>
        </p:nvSpPr>
        <p:spPr>
          <a:xfrm>
            <a:off x="2580863" y="979189"/>
            <a:ext cx="961210" cy="2293831"/>
          </a:xfrm>
          <a:prstGeom prst="roundRect">
            <a:avLst>
              <a:gd name="adj" fmla="val 13749"/>
            </a:avLst>
          </a:prstGeom>
          <a:solidFill>
            <a:srgbClr val="EAF1F8"/>
          </a:solidFill>
          <a:ln w="19050">
            <a:solidFill>
              <a:srgbClr val="4F7C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Times New Roman" panose="02020603050405020304" pitchFamily="18" charset="0"/>
              </a:rPr>
              <a:t>Multi-View Backbone</a:t>
            </a: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C4D04334-2463-4BCA-C6D5-B174A01DAFAA}"/>
              </a:ext>
            </a:extLst>
          </p:cNvPr>
          <p:cNvGrpSpPr>
            <a:grpSpLocks noChangeAspect="1"/>
          </p:cNvGrpSpPr>
          <p:nvPr/>
        </p:nvGrpSpPr>
        <p:grpSpPr>
          <a:xfrm>
            <a:off x="9245608" y="1413494"/>
            <a:ext cx="2155342" cy="1598977"/>
            <a:chOff x="8816131" y="4591834"/>
            <a:chExt cx="1835611" cy="1361779"/>
          </a:xfrm>
        </p:grpSpPr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E655FC87-4DAE-B344-EF59-71DC26C36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23626" y="4592145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1361468 h 1361468"/>
                <a:gd name="csX2" fmla="*/ 0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1361468"/>
                  </a:lnTo>
                  <a:lnTo>
                    <a:pt x="0" y="1361468"/>
                  </a:lnTo>
                  <a:close/>
                </a:path>
              </a:pathLst>
            </a:custGeom>
            <a:ln>
              <a:noFill/>
            </a:ln>
          </p:spPr>
        </p:pic>
        <p:pic>
          <p:nvPicPr>
            <p:cNvPr id="144" name="Picture 143">
              <a:extLst>
                <a:ext uri="{FF2B5EF4-FFF2-40B4-BE49-F238E27FC236}">
                  <a16:creationId xmlns:a16="http://schemas.microsoft.com/office/drawing/2014/main" id="{86048FE7-BD2D-EE08-B53F-0D862B464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6131" y="4591834"/>
              <a:ext cx="1828116" cy="1361468"/>
            </a:xfrm>
            <a:custGeom>
              <a:avLst/>
              <a:gdLst>
                <a:gd name="csX0" fmla="*/ 0 w 1828116"/>
                <a:gd name="csY0" fmla="*/ 0 h 1361468"/>
                <a:gd name="csX1" fmla="*/ 1828116 w 1828116"/>
                <a:gd name="csY1" fmla="*/ 0 h 1361468"/>
                <a:gd name="csX2" fmla="*/ 1828116 w 1828116"/>
                <a:gd name="csY2" fmla="*/ 1361468 h 13614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828116" h="1361468">
                  <a:moveTo>
                    <a:pt x="0" y="0"/>
                  </a:moveTo>
                  <a:lnTo>
                    <a:pt x="1828116" y="0"/>
                  </a:lnTo>
                  <a:lnTo>
                    <a:pt x="1828116" y="1361468"/>
                  </a:lnTo>
                  <a:close/>
                </a:path>
              </a:pathLst>
            </a:custGeom>
            <a:ln>
              <a:noFill/>
            </a:ln>
          </p:spPr>
        </p:pic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2218D174-7B83-ABA3-B445-41B7D3A45766}"/>
              </a:ext>
            </a:extLst>
          </p:cNvPr>
          <p:cNvSpPr txBox="1"/>
          <p:nvPr/>
        </p:nvSpPr>
        <p:spPr>
          <a:xfrm>
            <a:off x="904563" y="3211209"/>
            <a:ext cx="654805" cy="1538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efficien</a:t>
            </a:r>
            <a:r>
              <a:rPr lang="en-US" sz="1000" dirty="0">
                <a:solidFill>
                  <a:srgbClr val="000000"/>
                </a:solidFill>
                <a:cs typeface="Times New Roman" panose="02020603050405020304" pitchFamily="18" charset="0"/>
              </a:rPr>
              <a:t>cy</a:t>
            </a:r>
            <a:endParaRPr sz="10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9219E43-30FA-14DE-67A2-7BE1D07D38BA}"/>
              </a:ext>
            </a:extLst>
          </p:cNvPr>
          <p:cNvSpPr txBox="1"/>
          <p:nvPr/>
        </p:nvSpPr>
        <p:spPr>
          <a:xfrm>
            <a:off x="1785383" y="3211209"/>
            <a:ext cx="457371" cy="13544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dirty="0">
                <a:solidFill>
                  <a:srgbClr val="000000"/>
                </a:solidFill>
                <a:cs typeface="Times New Roman" panose="02020603050405020304" pitchFamily="18" charset="0"/>
              </a:rPr>
              <a:t>quality</a:t>
            </a:r>
          </a:p>
        </p:txBody>
      </p:sp>
      <p:pic>
        <p:nvPicPr>
          <p:cNvPr id="147" name="dog-motion">
            <a:hlinkClick r:id="" action="ppaction://media"/>
            <a:extLst>
              <a:ext uri="{FF2B5EF4-FFF2-40B4-BE49-F238E27FC236}">
                <a16:creationId xmlns:a16="http://schemas.microsoft.com/office/drawing/2014/main" id="{AC86964F-CBA9-8494-8AA8-E6A4B0701E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rcRect r="20239"/>
          <a:stretch>
            <a:fillRect/>
          </a:stretch>
        </p:blipFill>
        <p:spPr>
          <a:xfrm>
            <a:off x="7704397" y="3590666"/>
            <a:ext cx="3755766" cy="2646622"/>
          </a:xfrm>
          <a:prstGeom prst="roundRect">
            <a:avLst>
              <a:gd name="adj" fmla="val 5280"/>
            </a:avLst>
          </a:prstGeom>
        </p:spPr>
      </p:pic>
      <p:sp>
        <p:nvSpPr>
          <p:cNvPr id="148" name="TextBox 147">
            <a:extLst>
              <a:ext uri="{FF2B5EF4-FFF2-40B4-BE49-F238E27FC236}">
                <a16:creationId xmlns:a16="http://schemas.microsoft.com/office/drawing/2014/main" id="{37508186-3559-AA9B-2CBB-8B57B0C4C643}"/>
              </a:ext>
            </a:extLst>
          </p:cNvPr>
          <p:cNvSpPr txBox="1"/>
          <p:nvPr/>
        </p:nvSpPr>
        <p:spPr>
          <a:xfrm>
            <a:off x="731838" y="3753382"/>
            <a:ext cx="619432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 Main Questions:</a:t>
            </a:r>
          </a:p>
          <a:p>
            <a:endParaRPr lang="en-US" dirty="0"/>
          </a:p>
          <a:p>
            <a:r>
              <a:rPr lang="en-US" dirty="0"/>
              <a:t>How to predict the dynamics per gaussians?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Arch. Changes, robustness vs expressivity of motion, …</a:t>
            </a:r>
          </a:p>
          <a:p>
            <a:endParaRPr lang="en-US" dirty="0"/>
          </a:p>
          <a:p>
            <a:r>
              <a:rPr lang="en-US" dirty="0"/>
              <a:t>How to learn the static/dynamic decomposition?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Gate motion on this, can we it learn without GT?</a:t>
            </a:r>
          </a:p>
        </p:txBody>
      </p:sp>
    </p:spTree>
    <p:extLst>
      <p:ext uri="{BB962C8B-B14F-4D97-AF65-F5344CB8AC3E}">
        <p14:creationId xmlns:p14="http://schemas.microsoft.com/office/powerpoint/2010/main" val="161783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7" fill="hold"/>
                                        <p:tgtEl>
                                          <p:spTgt spid="1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4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96D0A4-0A1F-EB73-444D-FB519992A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E73E23-138F-7C73-8B6C-3C3DBFFA19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31092" y="1020241"/>
            <a:ext cx="1600946" cy="1600946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76F5AA-9761-24E3-B0E7-443EDB0A52F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31836" y="2740617"/>
            <a:ext cx="1600202" cy="160020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C33BF3-F37B-1BBF-7F24-D7D23CB13C8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31837" y="4460251"/>
            <a:ext cx="1600201" cy="1600201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F9D62B-B7EC-B7AA-74E3-74ED390B15A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454788" y="1020241"/>
            <a:ext cx="1600946" cy="1600946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98DCFB-1CB5-0596-053E-7C8779E007D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455532" y="2740618"/>
            <a:ext cx="1600202" cy="160020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EF752F1-D59E-9A21-9BA9-F803C7290BF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2455533" y="4460251"/>
            <a:ext cx="1600201" cy="1600201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0ECFF2-151D-99E8-19DD-0C7A9CCA3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you want the capture in &lt; 1 sec and only have a few images?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532EE-868D-DFF0-0C19-8CBBCD491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99010-BD3F-3B45-A2E7-A8D4DD2DD996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C29F9-D171-485F-4287-ECE12B1CE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34D59F-CAAB-DDB3-BED5-A180A18F5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5</a:t>
            </a:fld>
            <a:endParaRPr lang="de-CH" noProof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D7B1253-0F6E-174C-21EC-EFF899DFF1DB}"/>
              </a:ext>
            </a:extLst>
          </p:cNvPr>
          <p:cNvCxnSpPr>
            <a:cxnSpLocks/>
          </p:cNvCxnSpPr>
          <p:nvPr/>
        </p:nvCxnSpPr>
        <p:spPr>
          <a:xfrm>
            <a:off x="4378960" y="3550884"/>
            <a:ext cx="1838960" cy="0"/>
          </a:xfrm>
          <a:prstGeom prst="straightConnector1">
            <a:avLst/>
          </a:prstGeom>
          <a:ln w="53975" cap="rnd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9ABF31A-A16E-B318-F6B5-14D7977516C3}"/>
              </a:ext>
            </a:extLst>
          </p:cNvPr>
          <p:cNvSpPr txBox="1"/>
          <p:nvPr/>
        </p:nvSpPr>
        <p:spPr>
          <a:xfrm>
            <a:off x="5037791" y="3037116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???</a:t>
            </a:r>
          </a:p>
        </p:txBody>
      </p:sp>
      <p:pic>
        <p:nvPicPr>
          <p:cNvPr id="14" name="wiggle">
            <a:hlinkClick r:id="" action="ppaction://media"/>
            <a:extLst>
              <a:ext uri="{FF2B5EF4-FFF2-40B4-BE49-F238E27FC236}">
                <a16:creationId xmlns:a16="http://schemas.microsoft.com/office/drawing/2014/main" id="{C9EA8EE7-DCF9-C495-951C-8FCA2DD992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20691" y="1020240"/>
            <a:ext cx="5040215" cy="5040215"/>
          </a:xfrm>
          <a:prstGeom prst="roundRect">
            <a:avLst>
              <a:gd name="adj" fmla="val 5122"/>
            </a:avLst>
          </a:prstGeom>
        </p:spPr>
      </p:pic>
    </p:spTree>
    <p:extLst>
      <p:ext uri="{BB962C8B-B14F-4D97-AF65-F5344CB8AC3E}">
        <p14:creationId xmlns:p14="http://schemas.microsoft.com/office/powerpoint/2010/main" val="259896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13E168-E289-BAF7-E2B0-11A50D135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wiggle_vggt_means">
            <a:hlinkClick r:id="" action="ppaction://media"/>
            <a:extLst>
              <a:ext uri="{FF2B5EF4-FFF2-40B4-BE49-F238E27FC236}">
                <a16:creationId xmlns:a16="http://schemas.microsoft.com/office/drawing/2014/main" id="{900C6490-0A2F-D91F-E9BF-C47BEA1907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87868" y="2447960"/>
            <a:ext cx="2749073" cy="2749073"/>
          </a:xfrm>
          <a:prstGeom prst="roundRect">
            <a:avLst>
              <a:gd name="adj" fmla="val 4943"/>
            </a:avLst>
          </a:prstGeom>
        </p:spPr>
      </p:pic>
      <p:pic>
        <p:nvPicPr>
          <p:cNvPr id="21" name="wiggle">
            <a:hlinkClick r:id="" action="ppaction://media"/>
            <a:extLst>
              <a:ext uri="{FF2B5EF4-FFF2-40B4-BE49-F238E27FC236}">
                <a16:creationId xmlns:a16="http://schemas.microsoft.com/office/drawing/2014/main" id="{F64A7DA7-A7FB-6150-F40F-72137FC14E6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87869" y="2447961"/>
            <a:ext cx="2749073" cy="2749073"/>
          </a:xfrm>
          <a:prstGeom prst="roundRect">
            <a:avLst>
              <a:gd name="adj" fmla="val 5122"/>
            </a:avLst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46BBD2-03AD-11D6-D815-10C8DC92947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900" y="1840482"/>
            <a:ext cx="1212301" cy="1212301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4FF3CB-3877-9178-170D-7F9EF0B7F08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5284" y="3251733"/>
            <a:ext cx="1211738" cy="1211738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55F0B5-A003-636C-A640-12DFAA165E7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094" y="4668975"/>
            <a:ext cx="1211737" cy="1211737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0D9713-A1E6-4853-F061-F409E655685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8989" y="1852785"/>
            <a:ext cx="1212301" cy="1212301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5B63B30-2449-82B2-CCF9-1ACBFB140D3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8989" y="3251733"/>
            <a:ext cx="1211738" cy="1211738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655666-5C62-7CB3-7A96-4EB4BB8F8D72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8438" y="4668975"/>
            <a:ext cx="1211737" cy="1211737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70CC83-E0B7-0DFA-9F6C-61C1FA157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Strong progress in feed forward reconstruction, can we reuse them?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3911B2-33CA-F0F0-2F4B-20DC97C69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99441-2784-9441-8FBB-33F5B7623423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34568-270C-FC08-3E73-58F78EF13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FF048-368B-48C9-521C-F2FB164A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6</a:t>
            </a:fld>
            <a:endParaRPr lang="de-CH" noProof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38BA5E0-3FB8-3BA3-1F12-DD7624EC7C02}"/>
              </a:ext>
            </a:extLst>
          </p:cNvPr>
          <p:cNvSpPr/>
          <p:nvPr/>
        </p:nvSpPr>
        <p:spPr>
          <a:xfrm>
            <a:off x="3672399" y="2414649"/>
            <a:ext cx="4363392" cy="2812707"/>
          </a:xfrm>
          <a:prstGeom prst="roundRect">
            <a:avLst>
              <a:gd name="adj" fmla="val 5514"/>
            </a:avLst>
          </a:prstGeom>
          <a:solidFill>
            <a:srgbClr val="F9F8F4"/>
          </a:solidFill>
          <a:ln w="19050">
            <a:solidFill>
              <a:srgbClr val="2E31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r"/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0FB5D29-5699-4A07-166E-2404A51688D5}"/>
              </a:ext>
            </a:extLst>
          </p:cNvPr>
          <p:cNvCxnSpPr>
            <a:cxnSpLocks/>
            <a:stCxn id="62" idx="3"/>
            <a:endCxn id="11" idx="1"/>
          </p:cNvCxnSpPr>
          <p:nvPr/>
        </p:nvCxnSpPr>
        <p:spPr>
          <a:xfrm>
            <a:off x="4887945" y="3821002"/>
            <a:ext cx="187809" cy="1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85C309B-A0CB-FACC-3DFC-5C501FFBAD9D}"/>
              </a:ext>
            </a:extLst>
          </p:cNvPr>
          <p:cNvSpPr/>
          <p:nvPr/>
        </p:nvSpPr>
        <p:spPr>
          <a:xfrm>
            <a:off x="5075754" y="2517946"/>
            <a:ext cx="1247507" cy="2606114"/>
          </a:xfrm>
          <a:prstGeom prst="roundRect">
            <a:avLst>
              <a:gd name="adj" fmla="val 11603"/>
            </a:avLst>
          </a:prstGeom>
          <a:noFill/>
          <a:ln w="19050">
            <a:solidFill>
              <a:srgbClr val="4F7CA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0"/>
          <a:lstStyle/>
          <a:p>
            <a:pPr algn="ctr"/>
            <a:r>
              <a:rPr lang="en-US" sz="1200" dirty="0">
                <a:solidFill>
                  <a:schemeClr val="tx1"/>
                </a:solidFill>
                <a:cs typeface="Times New Roman" panose="02020603050405020304" pitchFamily="18" charset="0"/>
              </a:rPr>
              <a:t>Visual Tokens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A6AF922-D157-C196-33ED-6668B719B5D7}"/>
              </a:ext>
            </a:extLst>
          </p:cNvPr>
          <p:cNvGrpSpPr/>
          <p:nvPr/>
        </p:nvGrpSpPr>
        <p:grpSpPr>
          <a:xfrm>
            <a:off x="5180997" y="2948908"/>
            <a:ext cx="185188" cy="1744188"/>
            <a:chOff x="3486371" y="1828436"/>
            <a:chExt cx="185188" cy="1744188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1FD8CC0-C120-58D8-D103-0A18240A557F}"/>
                </a:ext>
              </a:extLst>
            </p:cNvPr>
            <p:cNvGrpSpPr/>
            <p:nvPr/>
          </p:nvGrpSpPr>
          <p:grpSpPr>
            <a:xfrm>
              <a:off x="3486373" y="1828436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0B27CBF7-9921-6F06-468B-F7E5DF246A5F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E19D2D05-C204-1DFB-8FE3-03379753DB92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DF184CCA-D223-70B0-8D6E-1964AC498094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1BAADF36-BE82-A5AA-826B-962EAED6D4DB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E9D1B25-2BE4-5FCE-26D3-B43E780C6016}"/>
                </a:ext>
              </a:extLst>
            </p:cNvPr>
            <p:cNvGrpSpPr/>
            <p:nvPr/>
          </p:nvGrpSpPr>
          <p:grpSpPr>
            <a:xfrm>
              <a:off x="3486371" y="2718391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C2DA13E6-A952-6100-D85B-B9BD5A92EDCD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688F1851-BA78-469D-9B39-689782136C68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4AE0C142-8947-6177-C2D6-89C5A14C9CDC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3F4D48E2-01CF-CAC2-AC76-97573408E9E5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34309"/>
                </a:srgbClr>
              </a:solidFill>
              <a:ln w="9525">
                <a:solidFill>
                  <a:srgbClr val="4F7CAC">
                    <a:alpha val="34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9B9A7F5-62D4-6187-2C2A-70838D29A713}"/>
              </a:ext>
            </a:extLst>
          </p:cNvPr>
          <p:cNvGrpSpPr/>
          <p:nvPr/>
        </p:nvGrpSpPr>
        <p:grpSpPr>
          <a:xfrm>
            <a:off x="5589870" y="2952080"/>
            <a:ext cx="185186" cy="1741016"/>
            <a:chOff x="4019113" y="1828436"/>
            <a:chExt cx="185186" cy="174101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A7F6780-84B0-DCBD-7D4A-94E21FFCF9AF}"/>
                </a:ext>
              </a:extLst>
            </p:cNvPr>
            <p:cNvGrpSpPr/>
            <p:nvPr/>
          </p:nvGrpSpPr>
          <p:grpSpPr>
            <a:xfrm>
              <a:off x="4019113" y="1828436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1678AC3C-8A0F-BA98-B023-6781EFF628AE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4DCCC4A2-0922-BCCC-DBD7-0C4EFD31F616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858702A3-66D9-3E87-D434-E7508D402B49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D5274FF4-64A1-91F7-C6C7-A1C5AC0454A2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82AFE01-F61A-58B1-3286-42E694C9CB5A}"/>
                </a:ext>
              </a:extLst>
            </p:cNvPr>
            <p:cNvGrpSpPr/>
            <p:nvPr/>
          </p:nvGrpSpPr>
          <p:grpSpPr>
            <a:xfrm>
              <a:off x="4019113" y="2715219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61C3627D-5BF6-D51E-CF4B-A9515BBCA005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CAB5745C-9AE3-99BB-8291-74D97DA59D70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AC64E243-9405-8B63-2823-24BD2A3315A5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6B72B841-809E-B4B8-DBF7-1B4327F12AB0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>
                  <a:alpha val="67000"/>
                </a:srgbClr>
              </a:solidFill>
              <a:ln w="9525">
                <a:solidFill>
                  <a:srgbClr val="4F7CAC">
                    <a:alpha val="67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4345C9A-6A28-F9EA-FA37-2B59C4122DB8}"/>
              </a:ext>
            </a:extLst>
          </p:cNvPr>
          <p:cNvGrpSpPr/>
          <p:nvPr/>
        </p:nvGrpSpPr>
        <p:grpSpPr>
          <a:xfrm>
            <a:off x="5998741" y="2955313"/>
            <a:ext cx="189654" cy="1751767"/>
            <a:chOff x="4443451" y="1959983"/>
            <a:chExt cx="189654" cy="175176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31B030A-FC12-AA16-1304-E49C68E56925}"/>
                </a:ext>
              </a:extLst>
            </p:cNvPr>
            <p:cNvGrpSpPr/>
            <p:nvPr/>
          </p:nvGrpSpPr>
          <p:grpSpPr>
            <a:xfrm>
              <a:off x="4443451" y="2857517"/>
              <a:ext cx="185186" cy="854233"/>
              <a:chOff x="4838366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85EB4740-97FE-BA5A-7CFB-3A6D1328DB3A}"/>
                  </a:ext>
                </a:extLst>
              </p:cNvPr>
              <p:cNvSpPr/>
              <p:nvPr/>
            </p:nvSpPr>
            <p:spPr>
              <a:xfrm>
                <a:off x="4838368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517402D9-1A55-4740-07D9-01C2BBA39E62}"/>
                  </a:ext>
                </a:extLst>
              </p:cNvPr>
              <p:cNvSpPr/>
              <p:nvPr/>
            </p:nvSpPr>
            <p:spPr>
              <a:xfrm>
                <a:off x="4838366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A4B3490D-8F2A-3B22-4C59-A10761A6D00F}"/>
                  </a:ext>
                </a:extLst>
              </p:cNvPr>
              <p:cNvSpPr/>
              <p:nvPr/>
            </p:nvSpPr>
            <p:spPr>
              <a:xfrm>
                <a:off x="4838366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4C13F315-1EB8-D453-FBA3-12F3DA37ABE8}"/>
                  </a:ext>
                </a:extLst>
              </p:cNvPr>
              <p:cNvSpPr/>
              <p:nvPr/>
            </p:nvSpPr>
            <p:spPr>
              <a:xfrm>
                <a:off x="4838366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5AD17D2-E654-1F77-A6A2-D8420565AFF7}"/>
                </a:ext>
              </a:extLst>
            </p:cNvPr>
            <p:cNvGrpSpPr/>
            <p:nvPr/>
          </p:nvGrpSpPr>
          <p:grpSpPr>
            <a:xfrm>
              <a:off x="4447919" y="1959983"/>
              <a:ext cx="185186" cy="854233"/>
              <a:chOff x="3439838" y="1725071"/>
              <a:chExt cx="185186" cy="854233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C0B6A5F7-0BC6-1F37-7CF2-78649070F1AD}"/>
                  </a:ext>
                </a:extLst>
              </p:cNvPr>
              <p:cNvSpPr/>
              <p:nvPr/>
            </p:nvSpPr>
            <p:spPr>
              <a:xfrm>
                <a:off x="3439840" y="1725071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779C0344-9F99-CB35-A38D-A9C97CE5FB6E}"/>
                  </a:ext>
                </a:extLst>
              </p:cNvPr>
              <p:cNvSpPr/>
              <p:nvPr/>
            </p:nvSpPr>
            <p:spPr>
              <a:xfrm>
                <a:off x="3439838" y="1948087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8A964B81-4DA9-D549-0072-3743717E53DF}"/>
                  </a:ext>
                </a:extLst>
              </p:cNvPr>
              <p:cNvSpPr/>
              <p:nvPr/>
            </p:nvSpPr>
            <p:spPr>
              <a:xfrm>
                <a:off x="3439838" y="2171104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C2610A3B-83CA-5F3B-EA7E-615EC2D33171}"/>
                  </a:ext>
                </a:extLst>
              </p:cNvPr>
              <p:cNvSpPr/>
              <p:nvPr/>
            </p:nvSpPr>
            <p:spPr>
              <a:xfrm>
                <a:off x="3439838" y="2394120"/>
                <a:ext cx="185184" cy="185184"/>
              </a:xfrm>
              <a:prstGeom prst="roundRect">
                <a:avLst>
                  <a:gd name="adj" fmla="val 6922"/>
                </a:avLst>
              </a:prstGeom>
              <a:solidFill>
                <a:srgbClr val="EAF1F8"/>
              </a:solidFill>
              <a:ln w="9525">
                <a:solidFill>
                  <a:srgbClr val="4F7CA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t" anchorCtr="0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873B05A7-D49C-8CA4-A10B-4D3FF7128862}"/>
              </a:ext>
            </a:extLst>
          </p:cNvPr>
          <p:cNvSpPr/>
          <p:nvPr/>
        </p:nvSpPr>
        <p:spPr>
          <a:xfrm>
            <a:off x="3795875" y="2517945"/>
            <a:ext cx="1092070" cy="2606114"/>
          </a:xfrm>
          <a:prstGeom prst="roundRect">
            <a:avLst>
              <a:gd name="adj" fmla="val 13749"/>
            </a:avLst>
          </a:prstGeom>
          <a:solidFill>
            <a:srgbClr val="EAF1F8"/>
          </a:solidFill>
          <a:ln w="19050">
            <a:solidFill>
              <a:srgbClr val="4F7C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Times New Roman" panose="02020603050405020304" pitchFamily="18" charset="0"/>
              </a:rPr>
              <a:t>Multi-View Backbone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DDB5A7E-5F44-11CC-6988-D73C8FC4C356}"/>
              </a:ext>
            </a:extLst>
          </p:cNvPr>
          <p:cNvSpPr txBox="1"/>
          <p:nvPr/>
        </p:nvSpPr>
        <p:spPr>
          <a:xfrm>
            <a:off x="740502" y="1426698"/>
            <a:ext cx="2670225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cs typeface="Times New Roman" panose="02020603050405020304" pitchFamily="18" charset="0"/>
              </a:rPr>
              <a:t>Multi-View Input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651212B4-571B-2756-076A-F15BCB8CAEF2}"/>
              </a:ext>
            </a:extLst>
          </p:cNvPr>
          <p:cNvCxnSpPr>
            <a:cxnSpLocks/>
            <a:endCxn id="62" idx="1"/>
          </p:cNvCxnSpPr>
          <p:nvPr/>
        </p:nvCxnSpPr>
        <p:spPr>
          <a:xfrm flipV="1">
            <a:off x="3410727" y="3821002"/>
            <a:ext cx="385148" cy="5442"/>
          </a:xfrm>
          <a:prstGeom prst="straightConnector1">
            <a:avLst/>
          </a:prstGeom>
          <a:ln w="1905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2037287E-6732-0392-03CD-F5775885F7B7}"/>
              </a:ext>
            </a:extLst>
          </p:cNvPr>
          <p:cNvSpPr/>
          <p:nvPr/>
        </p:nvSpPr>
        <p:spPr>
          <a:xfrm>
            <a:off x="6589014" y="2517945"/>
            <a:ext cx="1306856" cy="2606114"/>
          </a:xfrm>
          <a:prstGeom prst="roundRect">
            <a:avLst>
              <a:gd name="adj" fmla="val 13749"/>
            </a:avLst>
          </a:prstGeom>
          <a:solidFill>
            <a:srgbClr val="EAF1F8"/>
          </a:solidFill>
          <a:ln w="19050">
            <a:solidFill>
              <a:srgbClr val="4F7C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Per Pixel Depth / Points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B760FE95-71D7-5F88-14AB-7B36BBD02C16}"/>
              </a:ext>
            </a:extLst>
          </p:cNvPr>
          <p:cNvCxnSpPr>
            <a:cxnSpLocks/>
            <a:stCxn id="11" idx="3"/>
            <a:endCxn id="82" idx="1"/>
          </p:cNvCxnSpPr>
          <p:nvPr/>
        </p:nvCxnSpPr>
        <p:spPr>
          <a:xfrm flipV="1">
            <a:off x="6323261" y="3821002"/>
            <a:ext cx="265753" cy="1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40B31C96-0A3E-3513-8B60-7564AD6D2AB8}"/>
              </a:ext>
            </a:extLst>
          </p:cNvPr>
          <p:cNvCxnSpPr>
            <a:cxnSpLocks/>
            <a:stCxn id="82" idx="3"/>
          </p:cNvCxnSpPr>
          <p:nvPr/>
        </p:nvCxnSpPr>
        <p:spPr>
          <a:xfrm>
            <a:off x="7895870" y="3821002"/>
            <a:ext cx="791999" cy="1496"/>
          </a:xfrm>
          <a:prstGeom prst="straightConnector1">
            <a:avLst/>
          </a:prstGeom>
          <a:ln w="25400">
            <a:solidFill>
              <a:srgbClr val="2E312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544B1073-44BC-5748-7B13-4F5D9DCF7E50}"/>
              </a:ext>
            </a:extLst>
          </p:cNvPr>
          <p:cNvSpPr/>
          <p:nvPr/>
        </p:nvSpPr>
        <p:spPr>
          <a:xfrm>
            <a:off x="6706354" y="4247063"/>
            <a:ext cx="1072176" cy="65702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+ Gaussian Params</a:t>
            </a:r>
          </a:p>
        </p:txBody>
      </p:sp>
    </p:spTree>
    <p:extLst>
      <p:ext uri="{BB962C8B-B14F-4D97-AF65-F5344CB8AC3E}">
        <p14:creationId xmlns:p14="http://schemas.microsoft.com/office/powerpoint/2010/main" val="8057128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0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0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32" repeatCount="indefinite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video>
              <p:cMediaNode vol="80000">
                <p:cTn id="33" repeatCount="indefinite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13E168-E289-BAF7-E2B0-11A50D135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0CC83-E0B7-0DFA-9F6C-61C1FA157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These methods have achieved quite high quality.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3911B2-33CA-F0F0-2F4B-20DC97C69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332D6-CDD2-4245-9F3D-C544A855CC9E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34568-270C-FC08-3E73-58F78EF13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FF048-368B-48C9-521C-F2FB164A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7</a:t>
            </a:fld>
            <a:endParaRPr lang="de-CH" noProof="0"/>
          </a:p>
        </p:txBody>
      </p:sp>
      <p:pic>
        <p:nvPicPr>
          <p:cNvPr id="8" name="dl3dv_374ff">
            <a:hlinkClick r:id="" action="ppaction://media"/>
            <a:extLst>
              <a:ext uri="{FF2B5EF4-FFF2-40B4-BE49-F238E27FC236}">
                <a16:creationId xmlns:a16="http://schemas.microsoft.com/office/drawing/2014/main" id="{7630DE60-BB2A-D9B6-B4CD-038CD3859A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7263" y="873126"/>
            <a:ext cx="9878108" cy="5339518"/>
          </a:xfrm>
          <a:prstGeom prst="roundRect">
            <a:avLst>
              <a:gd name="adj" fmla="val 5436"/>
            </a:avLst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506F32B-ED44-6514-BDE5-1D9765FBADE4}"/>
              </a:ext>
            </a:extLst>
          </p:cNvPr>
          <p:cNvSpPr txBox="1"/>
          <p:nvPr/>
        </p:nvSpPr>
        <p:spPr>
          <a:xfrm>
            <a:off x="1239833" y="873126"/>
            <a:ext cx="2271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YoNoSplat</a:t>
            </a:r>
            <a:r>
              <a:rPr lang="en-US" dirty="0">
                <a:solidFill>
                  <a:schemeClr val="bg1"/>
                </a:solidFill>
              </a:rPr>
              <a:t> – ICLR26</a:t>
            </a:r>
          </a:p>
        </p:txBody>
      </p:sp>
    </p:spTree>
    <p:extLst>
      <p:ext uri="{BB962C8B-B14F-4D97-AF65-F5344CB8AC3E}">
        <p14:creationId xmlns:p14="http://schemas.microsoft.com/office/powerpoint/2010/main" val="8390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3FF516-2FAF-C9B6-4EB3-77299C154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38F6D-4CE0-8B34-759E-191085E48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issues with per pixel predictions.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CFBD7-1C53-F516-53AA-6B441182B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C726-D8DA-A848-B4CF-1AA8D9AF50CC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2CB0B-0CB4-3D93-885A-AF74B5352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D0296-997C-F450-F8CB-49258865E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8</a:t>
            </a:fld>
            <a:endParaRPr lang="de-CH" noProof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80A725-BC23-777D-7C0D-BAE4FAE32A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7" y="1412875"/>
            <a:ext cx="3897397" cy="4787900"/>
          </a:xfrm>
          <a:prstGeom prst="roundRect">
            <a:avLst>
              <a:gd name="adj" fmla="val 6891"/>
            </a:avLst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739C3AE-7602-41A7-FCEE-727874D7EA53}"/>
              </a:ext>
            </a:extLst>
          </p:cNvPr>
          <p:cNvSpPr txBox="1"/>
          <p:nvPr/>
        </p:nvSpPr>
        <p:spPr>
          <a:xfrm>
            <a:off x="731838" y="5831443"/>
            <a:ext cx="389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Small pose error = clear artifacts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143EEF2-99AD-6A5F-087C-31171DC4AE8F}"/>
              </a:ext>
            </a:extLst>
          </p:cNvPr>
          <p:cNvSpPr/>
          <p:nvPr/>
        </p:nvSpPr>
        <p:spPr>
          <a:xfrm>
            <a:off x="3126658" y="3248940"/>
            <a:ext cx="678426" cy="629264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1D53943-63DB-3BC9-A061-7F2400849396}"/>
              </a:ext>
            </a:extLst>
          </p:cNvPr>
          <p:cNvSpPr/>
          <p:nvPr/>
        </p:nvSpPr>
        <p:spPr>
          <a:xfrm rot="20265598">
            <a:off x="1375288" y="1957688"/>
            <a:ext cx="2174158" cy="629264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C575753-26D0-762C-589F-8CE4D4A2EF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0325" y="1419851"/>
            <a:ext cx="4795511" cy="47879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21A83B2-1FD8-B179-CB62-E0A436D4C70B}"/>
              </a:ext>
            </a:extLst>
          </p:cNvPr>
          <p:cNvSpPr txBox="1"/>
          <p:nvPr/>
        </p:nvSpPr>
        <p:spPr>
          <a:xfrm>
            <a:off x="6980949" y="1875452"/>
            <a:ext cx="965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252x448 </a:t>
            </a:r>
            <a:r>
              <a:rPr lang="en-US" sz="1200" dirty="0" err="1"/>
              <a:t>px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64836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DD2E5-C7EF-1563-5D30-FCEF0064A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799000"/>
            <a:ext cx="10728325" cy="1260000"/>
          </a:xfrm>
        </p:spPr>
        <p:txBody>
          <a:bodyPr/>
          <a:lstStyle/>
          <a:p>
            <a:pPr algn="ctr"/>
            <a:r>
              <a:rPr lang="en-US" dirty="0"/>
              <a:t>So what can we do about it?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6638AD-9ED9-8FFA-2F9E-D8A72E586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EA5E3-985C-584A-87F9-C5AA56AF6CCD}" type="datetime1">
              <a:rPr lang="en-US" noProof="0" smtClean="0"/>
              <a:t>8/15/26</a:t>
            </a:fld>
            <a:endParaRPr lang="de-CH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9B922D-880B-3F14-2252-C81B1FEC5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4th Stage Review Meeting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2EFFF1-C3B5-CB95-A7EF-CDFB9C7A0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pPr/>
              <a:t>9</a:t>
            </a:fld>
            <a:endParaRPr lang="de-CH" noProof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796A95-5BEE-DA87-0F1C-9AFC547FA2FC}"/>
              </a:ext>
            </a:extLst>
          </p:cNvPr>
          <p:cNvSpPr txBox="1"/>
          <p:nvPr/>
        </p:nvSpPr>
        <p:spPr>
          <a:xfrm>
            <a:off x="3436457" y="4501661"/>
            <a:ext cx="5319085" cy="17058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What we want:</a:t>
            </a:r>
          </a:p>
          <a:p>
            <a:pPr marL="342900" indent="-342900" algn="ctr">
              <a:lnSpc>
                <a:spcPct val="150000"/>
              </a:lnSpc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Solve the sensitivity to pose and depth errors</a:t>
            </a:r>
          </a:p>
          <a:p>
            <a:pPr marL="342900" indent="-342900" algn="ctr">
              <a:lnSpc>
                <a:spcPct val="150000"/>
              </a:lnSpc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Solve the redundancy of overlapping pixels</a:t>
            </a:r>
          </a:p>
          <a:p>
            <a:pPr marL="342900" indent="-342900" algn="ctr">
              <a:lnSpc>
                <a:spcPct val="150000"/>
              </a:lnSpc>
              <a:buAutoNum type="arabicPeriod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153423"/>
      </p:ext>
    </p:extLst>
  </p:cSld>
  <p:clrMapOvr>
    <a:masterClrMapping/>
  </p:clrMapOvr>
</p:sld>
</file>

<file path=ppt/theme/theme1.xml><?xml version="1.0" encoding="utf-8"?>
<a:theme xmlns:a="http://schemas.openxmlformats.org/drawingml/2006/main" name="ETH Zürich">
  <a:themeElements>
    <a:clrScheme name="Veicht">
      <a:dk1>
        <a:srgbClr val="1E211C"/>
      </a:dk1>
      <a:lt1>
        <a:srgbClr val="F3EFE0"/>
      </a:lt1>
      <a:dk2>
        <a:srgbClr val="0A3200"/>
      </a:dk2>
      <a:lt2>
        <a:srgbClr val="F9F8F4"/>
      </a:lt2>
      <a:accent1>
        <a:srgbClr val="3A7A45"/>
      </a:accent1>
      <a:accent2>
        <a:srgbClr val="0D3B66"/>
      </a:accent2>
      <a:accent3>
        <a:srgbClr val="F95738"/>
      </a:accent3>
      <a:accent4>
        <a:srgbClr val="C20114"/>
      </a:accent4>
      <a:accent5>
        <a:srgbClr val="0A3200"/>
      </a:accent5>
      <a:accent6>
        <a:srgbClr val="76776C"/>
      </a:accent6>
      <a:hlink>
        <a:srgbClr val="3A7A45"/>
      </a:hlink>
      <a:folHlink>
        <a:srgbClr val="2F6238"/>
      </a:folHlink>
    </a:clrScheme>
    <a:fontScheme name="Arial">
      <a:majorFont>
        <a:latin typeface="Quicksand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Quicksand"/>
        <a:font script="Hebr" typeface="Quicksan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Quicksand"/>
        <a:font script="Uigh" typeface="Microsoft Uighur"/>
        <a:font script="Geor" typeface="Sylfaen"/>
      </a:majorFont>
      <a:minorFont>
        <a:latin typeface="Quicksand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Quicksand"/>
        <a:font script="Hebr" typeface="Quicksan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Quicksan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Extern">
      <a:srgbClr val="1F407A"/>
    </a:custClr>
    <a:custClr name="Intern">
      <a:srgbClr val="485A2C"/>
    </a:custClr>
    <a:custClr name="ETH 3">
      <a:srgbClr val="1269B0"/>
    </a:custClr>
    <a:custClr name="ETH 4">
      <a:srgbClr val="72791C"/>
    </a:custClr>
    <a:custClr name="ETH 5">
      <a:srgbClr val="91056A"/>
    </a:custClr>
    <a:custClr name="ETH 6">
      <a:srgbClr val="6F6F6F"/>
    </a:custClr>
    <a:custClr name="ETH 7">
      <a:srgbClr val="A8322D"/>
    </a:custClr>
    <a:custClr name="ETH 8">
      <a:srgbClr val="3A7A45"/>
    </a:custClr>
    <a:custClr name="ETH 9">
      <a:srgbClr val="956013"/>
    </a:custClr>
  </a:custClrLst>
  <a:extLst>
    <a:ext uri="{05A4C25C-085E-4340-85A3-A5531E510DB2}">
      <thm15:themeFamily xmlns:thm15="http://schemas.microsoft.com/office/thememl/2012/main" name="Präsentation1" id="{277C3170-93C4-4004-925A-762E3FF6A529}" vid="{54F253A4-C5FF-4238-8A43-148031D6EB93}"/>
    </a:ext>
  </a:extLst>
</a:theme>
</file>

<file path=ppt/theme/theme2.xml><?xml version="1.0" encoding="utf-8"?>
<a:theme xmlns:a="http://schemas.openxmlformats.org/drawingml/2006/main" name="Office">
  <a:themeElements>
    <a:clrScheme name="Veicht">
      <a:dk1>
        <a:srgbClr val="1E211C"/>
      </a:dk1>
      <a:lt1>
        <a:srgbClr val="F3EFE0"/>
      </a:lt1>
      <a:dk2>
        <a:srgbClr val="0A3200"/>
      </a:dk2>
      <a:lt2>
        <a:srgbClr val="F9F8F4"/>
      </a:lt2>
      <a:accent1>
        <a:srgbClr val="3A7A45"/>
      </a:accent1>
      <a:accent2>
        <a:srgbClr val="0D3B66"/>
      </a:accent2>
      <a:accent3>
        <a:srgbClr val="F95738"/>
      </a:accent3>
      <a:accent4>
        <a:srgbClr val="C20114"/>
      </a:accent4>
      <a:accent5>
        <a:srgbClr val="0A3200"/>
      </a:accent5>
      <a:accent6>
        <a:srgbClr val="76776C"/>
      </a:accent6>
      <a:hlink>
        <a:srgbClr val="3A7A45"/>
      </a:hlink>
      <a:folHlink>
        <a:srgbClr val="2F6238"/>
      </a:folHlink>
    </a:clrScheme>
    <a:fontScheme name="Arial">
      <a:majorFont>
        <a:latin typeface="Quicksand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Quicksand"/>
        <a:font script="Hebr" typeface="Quicksan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Quicksand"/>
        <a:font script="Uigh" typeface="Microsoft Uighur"/>
        <a:font script="Geor" typeface="Sylfaen"/>
      </a:majorFont>
      <a:minorFont>
        <a:latin typeface="Quicksand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Quicksand"/>
        <a:font script="Hebr" typeface="Quicksan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Quicksan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Extern">
      <a:srgbClr val="1F407A"/>
    </a:custClr>
    <a:custClr name="Intern">
      <a:srgbClr val="485A2C"/>
    </a:custClr>
    <a:custClr name="ETH 3">
      <a:srgbClr val="1269B0"/>
    </a:custClr>
    <a:custClr name="ETH 4">
      <a:srgbClr val="72791C"/>
    </a:custClr>
    <a:custClr name="ETH 5">
      <a:srgbClr val="91056A"/>
    </a:custClr>
    <a:custClr name="ETH 6">
      <a:srgbClr val="6F6F6F"/>
    </a:custClr>
    <a:custClr name="ETH 7">
      <a:srgbClr val="A8322D"/>
    </a:custClr>
    <a:custClr name="ETH 8">
      <a:srgbClr val="3A7A45"/>
    </a:custClr>
    <a:custClr name="ETH 9">
      <a:srgbClr val="956013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Veicht">
      <a:dk1>
        <a:srgbClr val="1E211C"/>
      </a:dk1>
      <a:lt1>
        <a:srgbClr val="F3EFE0"/>
      </a:lt1>
      <a:dk2>
        <a:srgbClr val="0A3200"/>
      </a:dk2>
      <a:lt2>
        <a:srgbClr val="F9F8F4"/>
      </a:lt2>
      <a:accent1>
        <a:srgbClr val="3A7A45"/>
      </a:accent1>
      <a:accent2>
        <a:srgbClr val="0D3B66"/>
      </a:accent2>
      <a:accent3>
        <a:srgbClr val="F95738"/>
      </a:accent3>
      <a:accent4>
        <a:srgbClr val="C20114"/>
      </a:accent4>
      <a:accent5>
        <a:srgbClr val="0A3200"/>
      </a:accent5>
      <a:accent6>
        <a:srgbClr val="76776C"/>
      </a:accent6>
      <a:hlink>
        <a:srgbClr val="3A7A45"/>
      </a:hlink>
      <a:folHlink>
        <a:srgbClr val="2F6238"/>
      </a:folHlink>
    </a:clrScheme>
    <a:fontScheme name="Arial">
      <a:majorFont>
        <a:latin typeface="Quicksand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Quicksand"/>
        <a:font script="Hebr" typeface="Quicksan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Quicksand"/>
        <a:font script="Uigh" typeface="Microsoft Uighur"/>
        <a:font script="Geor" typeface="Sylfaen"/>
      </a:majorFont>
      <a:minorFont>
        <a:latin typeface="Quicksand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Quicksand"/>
        <a:font script="Hebr" typeface="Quicksan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Quicksan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5662</TotalTime>
  <Words>1438</Words>
  <Application>Microsoft Macintosh PowerPoint</Application>
  <PresentationFormat>Widescreen</PresentationFormat>
  <Paragraphs>522</Paragraphs>
  <Slides>43</Slides>
  <Notes>26</Notes>
  <HiddenSlides>0</HiddenSlides>
  <MMClips>32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Cambria Math</vt:lpstr>
      <vt:lpstr>Quicksand</vt:lpstr>
      <vt:lpstr>Symbol</vt:lpstr>
      <vt:lpstr>Times New Roman</vt:lpstr>
      <vt:lpstr>ETH Zürich</vt:lpstr>
      <vt:lpstr>PowerPoint Presentation</vt:lpstr>
      <vt:lpstr>3D Gaussian Splatting – SIGGRAPH 2023</vt:lpstr>
      <vt:lpstr>What if you want the capture in &lt; 1 sec and only have a few images?</vt:lpstr>
      <vt:lpstr>Strong progress in feed forward reconstruction, can we reuse them?</vt:lpstr>
      <vt:lpstr>What if you want the capture in &lt; 1 sec and only have a few images?</vt:lpstr>
      <vt:lpstr>Strong progress in feed forward reconstruction, can we reuse them?</vt:lpstr>
      <vt:lpstr>These methods have achieved quite high quality.</vt:lpstr>
      <vt:lpstr>The issues with per pixel predictions.</vt:lpstr>
      <vt:lpstr>So what can we do about it?</vt:lpstr>
      <vt:lpstr>Can we do better?</vt:lpstr>
      <vt:lpstr>Can we do better?</vt:lpstr>
      <vt:lpstr>Initial Idea: have a learned, fixed set of gaussian queries.</vt:lpstr>
      <vt:lpstr>The Fundamental Limitation: scenes complexities are different!</vt:lpstr>
      <vt:lpstr>ZipSplat: Fewer Gaussians, better Splats</vt:lpstr>
      <vt:lpstr>ZipSplat: Fewer Gaussians, better Splats</vt:lpstr>
      <vt:lpstr>ZipSplat: Fewer Gaussians, better Splats</vt:lpstr>
      <vt:lpstr>ZipSplat spans the whole quality-efficiency curve.</vt:lpstr>
      <vt:lpstr>Tokens self-organize in 3D.</vt:lpstr>
      <vt:lpstr>Beats pixel-aligned methods using &gt; 5x fewer Gaussians</vt:lpstr>
      <vt:lpstr>Free placement extends Gaussians into unobserved regions.</vt:lpstr>
      <vt:lpstr>Generalizes zero-shot to unseen domains</vt:lpstr>
      <vt:lpstr>Ablations</vt:lpstr>
      <vt:lpstr>How can we further improve the model?</vt:lpstr>
      <vt:lpstr>Per Pixel methods seem to have a benefit in LPIPS</vt:lpstr>
      <vt:lpstr>Optimizing tokens at test time: +5.7 PSNR on DL3DV in 1-3 sec</vt:lpstr>
      <vt:lpstr>Optimizing tokens at test time: +5.7 PSNR on DL3DV in 1-3 sec</vt:lpstr>
      <vt:lpstr>Test Time Optimization 🤝🏼 Pose Alignment</vt:lpstr>
      <vt:lpstr>Alternating TTO and pose alignment improves the pose a lot</vt:lpstr>
      <vt:lpstr>… and reconstruction as well </vt:lpstr>
      <vt:lpstr>PowerPoint Presentation</vt:lpstr>
      <vt:lpstr>PowerPoint Presentation</vt:lpstr>
      <vt:lpstr>How can we further improve the model?</vt:lpstr>
      <vt:lpstr>How can learn good features for clustering?</vt:lpstr>
      <vt:lpstr>How can learn good features for clustering?</vt:lpstr>
      <vt:lpstr>Features that correspond to the same 3D location should be similar</vt:lpstr>
      <vt:lpstr>Adding this loss makes the PCA a lot more structured</vt:lpstr>
      <vt:lpstr>Training with this loss makes compression more robust</vt:lpstr>
      <vt:lpstr>Taking all updates together, the model improved at lot</vt:lpstr>
      <vt:lpstr>Taking all updates together, the model improved at lot</vt:lpstr>
      <vt:lpstr>Taking all updates together, the model improved at lot</vt:lpstr>
      <vt:lpstr>ZipSplat: Fewer Gaussians, better Splats</vt:lpstr>
      <vt:lpstr>Outlook: Dynamic Extension of ZipSplat (WP5)</vt:lpstr>
      <vt:lpstr>Outlook: Dynamic Extension of ZipSplat (WP5)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Veicht  Alexander</dc:creator>
  <cp:keywords/>
  <dc:description/>
  <cp:lastModifiedBy>Veicht  Alexander</cp:lastModifiedBy>
  <cp:revision>89</cp:revision>
  <dcterms:created xsi:type="dcterms:W3CDTF">2026-07-16T14:45:43Z</dcterms:created>
  <dcterms:modified xsi:type="dcterms:W3CDTF">2026-08-15T10:01:29Z</dcterms:modified>
  <cp:category/>
</cp:coreProperties>
</file>